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3" r:id="rId3"/>
    <p:sldId id="328" r:id="rId4"/>
    <p:sldId id="329" r:id="rId5"/>
    <p:sldId id="304" r:id="rId6"/>
    <p:sldId id="306" r:id="rId7"/>
    <p:sldId id="309" r:id="rId8"/>
    <p:sldId id="330" r:id="rId9"/>
    <p:sldId id="310" r:id="rId10"/>
    <p:sldId id="331" r:id="rId11"/>
    <p:sldId id="326" r:id="rId12"/>
    <p:sldId id="312" r:id="rId13"/>
    <p:sldId id="313" r:id="rId14"/>
    <p:sldId id="318" r:id="rId15"/>
    <p:sldId id="322" r:id="rId16"/>
    <p:sldId id="320" r:id="rId17"/>
    <p:sldId id="323" r:id="rId18"/>
    <p:sldId id="324" r:id="rId19"/>
    <p:sldId id="325" r:id="rId20"/>
    <p:sldId id="327" r:id="rId21"/>
    <p:sldId id="332" r:id="rId22"/>
    <p:sldId id="333" r:id="rId23"/>
    <p:sldId id="298" r:id="rId24"/>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69" d="100"/>
          <a:sy n="69" d="100"/>
        </p:scale>
        <p:origin x="-139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38042551-4849-4C0E-A1F3-77BFB8E4F925}" type="datetimeFigureOut">
              <a:rPr lang="sk-SK" smtClean="0"/>
              <a:pPr/>
              <a:t>12.09.2016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48020D0-B6ED-4ECF-A807-4FD952388C84}"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38042551-4849-4C0E-A1F3-77BFB8E4F925}" type="datetimeFigureOut">
              <a:rPr lang="sk-SK" smtClean="0"/>
              <a:pPr/>
              <a:t>12.09.2016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48020D0-B6ED-4ECF-A807-4FD952388C84}"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38042551-4849-4C0E-A1F3-77BFB8E4F925}" type="datetimeFigureOut">
              <a:rPr lang="sk-SK" smtClean="0"/>
              <a:pPr/>
              <a:t>12.09.2016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48020D0-B6ED-4ECF-A807-4FD952388C84}"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38042551-4849-4C0E-A1F3-77BFB8E4F925}" type="datetimeFigureOut">
              <a:rPr lang="sk-SK" smtClean="0"/>
              <a:pPr/>
              <a:t>12.09.2016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48020D0-B6ED-4ECF-A807-4FD952388C84}"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38042551-4849-4C0E-A1F3-77BFB8E4F925}" type="datetimeFigureOut">
              <a:rPr lang="sk-SK" smtClean="0"/>
              <a:pPr/>
              <a:t>12.09.2016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48020D0-B6ED-4ECF-A807-4FD952388C84}"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38042551-4849-4C0E-A1F3-77BFB8E4F925}" type="datetimeFigureOut">
              <a:rPr lang="sk-SK" smtClean="0"/>
              <a:pPr/>
              <a:t>12.09.2016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48020D0-B6ED-4ECF-A807-4FD952388C84}"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38042551-4849-4C0E-A1F3-77BFB8E4F925}" type="datetimeFigureOut">
              <a:rPr lang="sk-SK" smtClean="0"/>
              <a:pPr/>
              <a:t>12.09.2016</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D48020D0-B6ED-4ECF-A807-4FD952388C84}"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38042551-4849-4C0E-A1F3-77BFB8E4F925}" type="datetimeFigureOut">
              <a:rPr lang="sk-SK" smtClean="0"/>
              <a:pPr/>
              <a:t>12.09.2016</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D48020D0-B6ED-4ECF-A807-4FD952388C84}"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38042551-4849-4C0E-A1F3-77BFB8E4F925}" type="datetimeFigureOut">
              <a:rPr lang="sk-SK" smtClean="0"/>
              <a:pPr/>
              <a:t>12.09.2016</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D48020D0-B6ED-4ECF-A807-4FD952388C84}"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38042551-4849-4C0E-A1F3-77BFB8E4F925}" type="datetimeFigureOut">
              <a:rPr lang="sk-SK" smtClean="0"/>
              <a:pPr/>
              <a:t>12.09.2016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48020D0-B6ED-4ECF-A807-4FD952388C84}"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38042551-4849-4C0E-A1F3-77BFB8E4F925}" type="datetimeFigureOut">
              <a:rPr lang="sk-SK" smtClean="0"/>
              <a:pPr/>
              <a:t>12.09.2016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48020D0-B6ED-4ECF-A807-4FD952388C84}"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42551-4849-4C0E-A1F3-77BFB8E4F925}" type="datetimeFigureOut">
              <a:rPr lang="sk-SK" smtClean="0"/>
              <a:pPr/>
              <a:t>12.09.2016</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020D0-B6ED-4ECF-A807-4FD952388C84}"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188640"/>
            <a:ext cx="8712968" cy="1656184"/>
          </a:xfrm>
        </p:spPr>
        <p:txBody>
          <a:bodyPr>
            <a:noAutofit/>
          </a:bodyPr>
          <a:lstStyle/>
          <a:p>
            <a:r>
              <a:rPr lang="en-US" sz="3200" b="1" i="1" dirty="0">
                <a:latin typeface="Tahoma" panose="020B0604030504040204" pitchFamily="34" charset="0"/>
                <a:ea typeface="Tahoma" panose="020B0604030504040204" pitchFamily="34" charset="0"/>
                <a:cs typeface="Tahoma" panose="020B0604030504040204" pitchFamily="34" charset="0"/>
              </a:rPr>
              <a:t>Procedural Environmental Rights in the legislation of the Slovak Republic </a:t>
            </a:r>
            <a:r>
              <a:rPr lang="sk-SK" sz="3200" b="1" i="1" dirty="0" smtClean="0">
                <a:latin typeface="Tahoma" panose="020B0604030504040204" pitchFamily="34" charset="0"/>
                <a:ea typeface="Tahoma" panose="020B0604030504040204" pitchFamily="34" charset="0"/>
                <a:cs typeface="Tahoma" panose="020B0604030504040204" pitchFamily="34" charset="0"/>
              </a:rPr>
              <a:t/>
            </a:r>
            <a:br>
              <a:rPr lang="sk-SK" sz="3200" b="1" i="1" dirty="0" smtClean="0">
                <a:latin typeface="Tahoma" panose="020B0604030504040204" pitchFamily="34" charset="0"/>
                <a:ea typeface="Tahoma" panose="020B0604030504040204" pitchFamily="34" charset="0"/>
                <a:cs typeface="Tahoma" panose="020B0604030504040204" pitchFamily="34" charset="0"/>
              </a:rPr>
            </a:br>
            <a:r>
              <a:rPr lang="en-US" sz="2400" b="1" i="1" dirty="0" smtClean="0">
                <a:latin typeface="Tahoma" panose="020B0604030504040204" pitchFamily="34" charset="0"/>
                <a:ea typeface="Tahoma" panose="020B0604030504040204" pitchFamily="34" charset="0"/>
                <a:cs typeface="Tahoma" panose="020B0604030504040204" pitchFamily="34" charset="0"/>
              </a:rPr>
              <a:t>- </a:t>
            </a:r>
            <a:r>
              <a:rPr lang="en-US" sz="2400" b="1" i="1" dirty="0">
                <a:latin typeface="Tahoma" panose="020B0604030504040204" pitchFamily="34" charset="0"/>
                <a:ea typeface="Tahoma" panose="020B0604030504040204" pitchFamily="34" charset="0"/>
                <a:cs typeface="Tahoma" panose="020B0604030504040204" pitchFamily="34" charset="0"/>
              </a:rPr>
              <a:t>instruments enforcing the concept of the Right to a favourable Environment </a:t>
            </a:r>
            <a:endParaRPr lang="sk-SK" sz="2400" b="1" i="1" dirty="0">
              <a:latin typeface="Tahoma" pitchFamily="34" charset="0"/>
              <a:ea typeface="Tahoma" pitchFamily="34" charset="0"/>
              <a:cs typeface="Tahoma" pitchFamily="34" charset="0"/>
            </a:endParaRPr>
          </a:p>
        </p:txBody>
      </p:sp>
      <p:sp>
        <p:nvSpPr>
          <p:cNvPr id="3" name="Podnadpis 2"/>
          <p:cNvSpPr>
            <a:spLocks noGrp="1"/>
          </p:cNvSpPr>
          <p:nvPr>
            <p:ph type="subTitle" idx="1"/>
          </p:nvPr>
        </p:nvSpPr>
        <p:spPr>
          <a:xfrm>
            <a:off x="3203848" y="5373216"/>
            <a:ext cx="5608712" cy="1224136"/>
          </a:xfrm>
        </p:spPr>
        <p:txBody>
          <a:bodyPr>
            <a:normAutofit lnSpcReduction="10000"/>
          </a:bodyPr>
          <a:lstStyle/>
          <a:p>
            <a:pPr algn="r">
              <a:spcBef>
                <a:spcPts val="0"/>
              </a:spcBef>
            </a:pPr>
            <a:r>
              <a:rPr lang="en-US" sz="2800" b="1" i="1" dirty="0" err="1" smtClean="0">
                <a:solidFill>
                  <a:srgbClr val="C00000"/>
                </a:solidFill>
                <a:latin typeface="Tahoma" pitchFamily="34" charset="0"/>
                <a:ea typeface="Tahoma" pitchFamily="34" charset="0"/>
                <a:cs typeface="Tahoma" pitchFamily="34" charset="0"/>
              </a:rPr>
              <a:t>JUDr</a:t>
            </a:r>
            <a:r>
              <a:rPr lang="en-US" sz="2800" b="1" i="1" dirty="0" smtClean="0">
                <a:solidFill>
                  <a:srgbClr val="C00000"/>
                </a:solidFill>
                <a:latin typeface="Tahoma" pitchFamily="34" charset="0"/>
                <a:ea typeface="Tahoma" pitchFamily="34" charset="0"/>
                <a:cs typeface="Tahoma" pitchFamily="34" charset="0"/>
              </a:rPr>
              <a:t>. Michal Maslen, PhD.</a:t>
            </a:r>
          </a:p>
          <a:p>
            <a:pPr algn="r">
              <a:spcBef>
                <a:spcPts val="0"/>
              </a:spcBef>
            </a:pPr>
            <a:r>
              <a:rPr lang="en-US" sz="2400" b="1" i="1" dirty="0" smtClean="0">
                <a:solidFill>
                  <a:srgbClr val="C00000"/>
                </a:solidFill>
                <a:latin typeface="Tahoma" pitchFamily="34" charset="0"/>
                <a:ea typeface="Tahoma" pitchFamily="34" charset="0"/>
                <a:cs typeface="Tahoma" pitchFamily="34" charset="0"/>
              </a:rPr>
              <a:t>University of Trnava, </a:t>
            </a:r>
            <a:endParaRPr lang="sk-SK" sz="2400" b="1" i="1" dirty="0" smtClean="0">
              <a:solidFill>
                <a:srgbClr val="C00000"/>
              </a:solidFill>
              <a:latin typeface="Tahoma" pitchFamily="34" charset="0"/>
              <a:ea typeface="Tahoma" pitchFamily="34" charset="0"/>
              <a:cs typeface="Tahoma" pitchFamily="34" charset="0"/>
            </a:endParaRPr>
          </a:p>
          <a:p>
            <a:pPr algn="r">
              <a:spcBef>
                <a:spcPts val="0"/>
              </a:spcBef>
            </a:pPr>
            <a:r>
              <a:rPr lang="en-US" sz="2400" b="1" i="1" dirty="0" smtClean="0">
                <a:solidFill>
                  <a:srgbClr val="C00000"/>
                </a:solidFill>
                <a:latin typeface="Tahoma" pitchFamily="34" charset="0"/>
                <a:ea typeface="Tahoma" pitchFamily="34" charset="0"/>
                <a:cs typeface="Tahoma" pitchFamily="34" charset="0"/>
              </a:rPr>
              <a:t>Faculty </a:t>
            </a:r>
            <a:r>
              <a:rPr lang="en-US" sz="2400" b="1" i="1" dirty="0" smtClean="0">
                <a:solidFill>
                  <a:srgbClr val="C00000"/>
                </a:solidFill>
                <a:latin typeface="Tahoma" pitchFamily="34" charset="0"/>
                <a:ea typeface="Tahoma" pitchFamily="34" charset="0"/>
                <a:cs typeface="Tahoma" pitchFamily="34" charset="0"/>
              </a:rPr>
              <a:t>of Law</a:t>
            </a:r>
            <a:endParaRPr lang="sk-SK" sz="2400" b="1" i="1" dirty="0">
              <a:solidFill>
                <a:srgbClr val="C00000"/>
              </a:solidFill>
              <a:latin typeface="Tahoma" pitchFamily="34" charset="0"/>
              <a:ea typeface="Tahoma" pitchFamily="34" charset="0"/>
              <a:cs typeface="Tahoma" pitchFamily="34" charset="0"/>
            </a:endParaRPr>
          </a:p>
          <a:p>
            <a:pPr algn="l">
              <a:spcBef>
                <a:spcPts val="0"/>
              </a:spcBef>
            </a:pPr>
            <a:endParaRPr lang="sk-SK" sz="2800" b="1" i="1" dirty="0" smtClean="0">
              <a:solidFill>
                <a:srgbClr val="C00000"/>
              </a:solidFill>
              <a:latin typeface="Tahoma" pitchFamily="34" charset="0"/>
              <a:ea typeface="Tahoma" pitchFamily="34" charset="0"/>
              <a:cs typeface="Tahoma" pitchFamily="34" charset="0"/>
            </a:endParaRPr>
          </a:p>
          <a:p>
            <a:pPr algn="l">
              <a:spcBef>
                <a:spcPts val="0"/>
              </a:spcBef>
            </a:pPr>
            <a:endParaRPr lang="sk-SK" sz="2800" b="1" i="1" dirty="0" smtClean="0">
              <a:solidFill>
                <a:srgbClr val="C00000"/>
              </a:solidFill>
              <a:latin typeface="Tahoma" pitchFamily="34" charset="0"/>
              <a:ea typeface="Tahoma" pitchFamily="34" charset="0"/>
              <a:cs typeface="Tahoma" pitchFamily="34" charset="0"/>
            </a:endParaRPr>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2168056"/>
            <a:ext cx="3971933" cy="2978950"/>
          </a:xfrm>
          <a:prstGeom prst="rect">
            <a:avLst/>
          </a:prstGeom>
        </p:spPr>
      </p:pic>
      <p:pic>
        <p:nvPicPr>
          <p:cNvPr id="7" name="Obrázo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172426"/>
            <a:ext cx="3219822" cy="4293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0407" y="1052736"/>
            <a:ext cx="8229600" cy="5472608"/>
          </a:xfrm>
        </p:spPr>
        <p:txBody>
          <a:bodyPr>
            <a:normAutofit/>
          </a:bodyPr>
          <a:lstStyle/>
          <a:p>
            <a:r>
              <a:rPr lang="en-US" sz="2400" b="1" i="1" dirty="0" smtClean="0">
                <a:latin typeface="Tahoma" panose="020B0604030504040204" pitchFamily="34" charset="0"/>
                <a:ea typeface="Tahoma" panose="020B0604030504040204" pitchFamily="34" charset="0"/>
                <a:cs typeface="Tahoma" panose="020B0604030504040204" pitchFamily="34" charset="0"/>
              </a:rPr>
              <a:t>Quite a strong position in the case-law of the Constitutional court Slovak court</a:t>
            </a:r>
          </a:p>
          <a:p>
            <a:endParaRPr lang="en-US" sz="2400" b="1" i="1" dirty="0" smtClean="0">
              <a:latin typeface="Tahoma" panose="020B0604030504040204" pitchFamily="34" charset="0"/>
              <a:ea typeface="Tahoma" panose="020B0604030504040204" pitchFamily="34" charset="0"/>
              <a:cs typeface="Tahoma" panose="020B0604030504040204" pitchFamily="34" charset="0"/>
            </a:endParaRPr>
          </a:p>
          <a:p>
            <a:r>
              <a:rPr lang="en-US" sz="2400" b="1" i="1" dirty="0" smtClean="0">
                <a:latin typeface="Tahoma" panose="020B0604030504040204" pitchFamily="34" charset="0"/>
                <a:ea typeface="Tahoma" panose="020B0604030504040204" pitchFamily="34" charset="0"/>
                <a:cs typeface="Tahoma" panose="020B0604030504040204" pitchFamily="34" charset="0"/>
              </a:rPr>
              <a:t>Willing to interpret this right</a:t>
            </a:r>
          </a:p>
          <a:p>
            <a:endParaRPr lang="en-US" sz="2400" b="1" i="1" dirty="0" smtClean="0">
              <a:latin typeface="Tahoma" panose="020B0604030504040204" pitchFamily="34" charset="0"/>
              <a:ea typeface="Tahoma" panose="020B0604030504040204" pitchFamily="34" charset="0"/>
              <a:cs typeface="Tahoma" panose="020B0604030504040204" pitchFamily="34" charset="0"/>
            </a:endParaRPr>
          </a:p>
          <a:p>
            <a:r>
              <a:rPr lang="en-US" sz="2400" b="1" i="1" dirty="0" smtClean="0">
                <a:latin typeface="Tahoma" panose="020B0604030504040204" pitchFamily="34" charset="0"/>
                <a:ea typeface="Tahoma" panose="020B0604030504040204" pitchFamily="34" charset="0"/>
                <a:cs typeface="Tahoma" panose="020B0604030504040204" pitchFamily="34" charset="0"/>
              </a:rPr>
              <a:t>However still not in the environmental context</a:t>
            </a:r>
            <a:endParaRPr lang="en-US" sz="2400" b="1" dirty="0" smtClean="0">
              <a:latin typeface="Tahoma" panose="020B0604030504040204" pitchFamily="34" charset="0"/>
              <a:ea typeface="Tahoma" panose="020B0604030504040204" pitchFamily="34" charset="0"/>
              <a:cs typeface="Tahoma" panose="020B0604030504040204" pitchFamily="34" charset="0"/>
            </a:endParaRPr>
          </a:p>
          <a:p>
            <a:pPr algn="just"/>
            <a:endParaRPr lang="en-US" sz="2000" i="1" dirty="0">
              <a:latin typeface="Tahoma" panose="020B0604030504040204" pitchFamily="34" charset="0"/>
              <a:ea typeface="Tahoma" panose="020B0604030504040204" pitchFamily="34" charset="0"/>
              <a:cs typeface="Tahoma" panose="020B0604030504040204" pitchFamily="34" charset="0"/>
            </a:endParaRPr>
          </a:p>
        </p:txBody>
      </p:sp>
      <p:sp>
        <p:nvSpPr>
          <p:cNvPr id="2" name="Obdĺžnik 1"/>
          <p:cNvSpPr/>
          <p:nvPr/>
        </p:nvSpPr>
        <p:spPr>
          <a:xfrm>
            <a:off x="226111" y="260648"/>
            <a:ext cx="8691803"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The </a:t>
            </a:r>
            <a:r>
              <a:rPr lang="sk-SK" sz="3000" b="1" u="sng"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right</a:t>
            </a:r>
            <a:r>
              <a:rPr lang="sk-SK" sz="30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to a </a:t>
            </a:r>
            <a:r>
              <a:rPr lang="sk-SK" sz="3000" b="1" u="sng"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judicial</a:t>
            </a:r>
            <a:r>
              <a:rPr lang="sk-SK" sz="30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and </a:t>
            </a:r>
            <a:r>
              <a:rPr lang="sk-SK" sz="3000" b="1" u="sng"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other</a:t>
            </a:r>
            <a:r>
              <a:rPr lang="sk-SK" sz="30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a:t>
            </a:r>
            <a:r>
              <a:rPr lang="sk-SK" sz="3000" b="1" u="sng"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protection</a:t>
            </a:r>
            <a:endParaRPr lang="en-US" sz="3000" b="1" u="sng"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638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 calcmode="lin" valueType="num">
                                      <p:cBhvr additive="base">
                                        <p:cTn id="2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0407" y="1052736"/>
            <a:ext cx="8229600" cy="5472608"/>
          </a:xfrm>
        </p:spPr>
        <p:txBody>
          <a:bodyPr>
            <a:normAutofit/>
          </a:bodyPr>
          <a:lstStyle/>
          <a:p>
            <a:pPr marL="0" indent="0" algn="just">
              <a:buNone/>
            </a:pPr>
            <a:r>
              <a:rPr lang="en-US" sz="2400" b="1" i="1" u="sng" dirty="0" smtClean="0">
                <a:latin typeface="Tahoma" panose="020B0604030504040204" pitchFamily="34" charset="0"/>
                <a:ea typeface="Tahoma" panose="020B0604030504040204" pitchFamily="34" charset="0"/>
                <a:cs typeface="Tahoma" panose="020B0604030504040204" pitchFamily="34" charset="0"/>
              </a:rPr>
              <a:t>Constitution guarantee</a:t>
            </a:r>
            <a:r>
              <a:rPr lang="sk-SK" sz="2400" b="1" i="1" u="sng" dirty="0" smtClean="0">
                <a:latin typeface="Tahoma" panose="020B0604030504040204" pitchFamily="34" charset="0"/>
                <a:ea typeface="Tahoma" panose="020B0604030504040204" pitchFamily="34" charset="0"/>
                <a:cs typeface="Tahoma" panose="020B0604030504040204" pitchFamily="34" charset="0"/>
              </a:rPr>
              <a:t>s</a:t>
            </a:r>
            <a:r>
              <a:rPr lang="en-US" sz="2400" b="1" i="1" u="sng" dirty="0" smtClean="0">
                <a:latin typeface="Tahoma" panose="020B0604030504040204" pitchFamily="34" charset="0"/>
                <a:ea typeface="Tahoma" panose="020B0604030504040204" pitchFamily="34" charset="0"/>
                <a:cs typeface="Tahoma" panose="020B0604030504040204" pitchFamily="34" charset="0"/>
              </a:rPr>
              <a:t> </a:t>
            </a:r>
            <a:r>
              <a:rPr lang="en-US" sz="2400" b="1" i="1" u="sng" dirty="0">
                <a:latin typeface="Tahoma" panose="020B0604030504040204" pitchFamily="34" charset="0"/>
                <a:ea typeface="Tahoma" panose="020B0604030504040204" pitchFamily="34" charset="0"/>
                <a:cs typeface="Tahoma" panose="020B0604030504040204" pitchFamily="34" charset="0"/>
              </a:rPr>
              <a:t>the right to a favorable environment as a fundamental </a:t>
            </a:r>
            <a:r>
              <a:rPr lang="en-US" sz="2400" b="1" i="1" u="sng" dirty="0" smtClean="0">
                <a:latin typeface="Tahoma" panose="020B0604030504040204" pitchFamily="34" charset="0"/>
                <a:ea typeface="Tahoma" panose="020B0604030504040204" pitchFamily="34" charset="0"/>
                <a:cs typeface="Tahoma" panose="020B0604030504040204" pitchFamily="34" charset="0"/>
              </a:rPr>
              <a:t>right</a:t>
            </a:r>
            <a:r>
              <a:rPr lang="sk-SK" sz="2400" b="1" i="1" u="sng" dirty="0" smtClean="0">
                <a:latin typeface="Tahoma" panose="020B0604030504040204" pitchFamily="34" charset="0"/>
                <a:ea typeface="Tahoma" panose="020B0604030504040204" pitchFamily="34" charset="0"/>
                <a:cs typeface="Tahoma" panose="020B0604030504040204" pitchFamily="34" charset="0"/>
              </a:rPr>
              <a:t>.</a:t>
            </a:r>
          </a:p>
          <a:p>
            <a:pPr lvl="1" algn="just"/>
            <a:r>
              <a:rPr lang="sk-SK" sz="2000" b="1" dirty="0" err="1" smtClean="0">
                <a:latin typeface="Tahoma" panose="020B0604030504040204" pitchFamily="34" charset="0"/>
                <a:ea typeface="Tahoma" panose="020B0604030504040204" pitchFamily="34" charset="0"/>
                <a:cs typeface="Tahoma" panose="020B0604030504040204" pitchFamily="34" charset="0"/>
              </a:rPr>
              <a:t>still</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not</a:t>
            </a:r>
            <a:r>
              <a:rPr lang="sk-SK" sz="2000" b="1" dirty="0" smtClean="0">
                <a:latin typeface="Tahoma" panose="020B0604030504040204" pitchFamily="34" charset="0"/>
                <a:ea typeface="Tahoma" panose="020B0604030504040204" pitchFamily="34" charset="0"/>
                <a:cs typeface="Tahoma" panose="020B0604030504040204" pitchFamily="34" charset="0"/>
              </a:rPr>
              <a:t> to </a:t>
            </a:r>
            <a:r>
              <a:rPr lang="sk-SK" sz="2000" b="1" dirty="0" err="1" smtClean="0">
                <a:latin typeface="Tahoma" panose="020B0604030504040204" pitchFamily="34" charset="0"/>
                <a:ea typeface="Tahoma" panose="020B0604030504040204" pitchFamily="34" charset="0"/>
                <a:cs typeface="Tahoma" panose="020B0604030504040204" pitchFamily="34" charset="0"/>
              </a:rPr>
              <a:t>legal</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entities</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possible</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legal</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limits</a:t>
            </a:r>
            <a:r>
              <a:rPr lang="sk-SK" sz="2000" b="1" dirty="0" smtClean="0">
                <a:latin typeface="Tahoma" panose="020B0604030504040204" pitchFamily="34" charset="0"/>
                <a:ea typeface="Tahoma" panose="020B0604030504040204" pitchFamily="34" charset="0"/>
                <a:cs typeface="Tahoma" panose="020B0604030504040204" pitchFamily="34" charset="0"/>
              </a:rPr>
              <a:t> </a:t>
            </a:r>
            <a:endParaRPr lang="sk-SK" sz="2000" b="1" dirty="0" smtClean="0">
              <a:latin typeface="Tahoma" panose="020B0604030504040204" pitchFamily="34" charset="0"/>
              <a:ea typeface="Tahoma" panose="020B0604030504040204" pitchFamily="34" charset="0"/>
              <a:cs typeface="Tahoma" panose="020B0604030504040204" pitchFamily="34" charset="0"/>
            </a:endParaRPr>
          </a:p>
          <a:p>
            <a:pPr algn="just"/>
            <a:endParaRPr lang="sk-SK" sz="2400" i="1" dirty="0" smtClean="0">
              <a:latin typeface="Tahoma" panose="020B0604030504040204" pitchFamily="34" charset="0"/>
              <a:ea typeface="Tahoma" panose="020B0604030504040204" pitchFamily="34" charset="0"/>
              <a:cs typeface="Tahoma" panose="020B0604030504040204" pitchFamily="34" charset="0"/>
            </a:endParaRPr>
          </a:p>
          <a:p>
            <a:pPr algn="just"/>
            <a:r>
              <a:rPr lang="en-US" sz="2400" b="1" i="1" u="sng" dirty="0" smtClean="0">
                <a:latin typeface="Tahoma" panose="020B0604030504040204" pitchFamily="34" charset="0"/>
                <a:ea typeface="Tahoma" panose="020B0604030504040204" pitchFamily="34" charset="0"/>
                <a:cs typeface="Tahoma" panose="020B0604030504040204" pitchFamily="34" charset="0"/>
              </a:rPr>
              <a:t>right </a:t>
            </a:r>
            <a:r>
              <a:rPr lang="en-US" sz="2400" b="1" i="1" u="sng" dirty="0">
                <a:latin typeface="Tahoma" panose="020B0604030504040204" pitchFamily="34" charset="0"/>
                <a:ea typeface="Tahoma" panose="020B0604030504040204" pitchFamily="34" charset="0"/>
                <a:cs typeface="Tahoma" panose="020B0604030504040204" pitchFamily="34" charset="0"/>
              </a:rPr>
              <a:t>to a favorable environment </a:t>
            </a:r>
            <a:endParaRPr lang="sk-SK" sz="2400" b="1" i="1" u="sng" dirty="0" smtClean="0">
              <a:latin typeface="Tahoma" panose="020B0604030504040204" pitchFamily="34" charset="0"/>
              <a:ea typeface="Tahoma" panose="020B0604030504040204" pitchFamily="34" charset="0"/>
              <a:cs typeface="Tahoma" panose="020B0604030504040204" pitchFamily="34" charset="0"/>
            </a:endParaRPr>
          </a:p>
          <a:p>
            <a:pPr lvl="1" algn="just"/>
            <a:r>
              <a:rPr lang="en-US" sz="2000" b="1" dirty="0" smtClean="0">
                <a:latin typeface="Tahoma" panose="020B0604030504040204" pitchFamily="34" charset="0"/>
                <a:ea typeface="Tahoma" panose="020B0604030504040204" pitchFamily="34" charset="0"/>
                <a:cs typeface="Tahoma" panose="020B0604030504040204" pitchFamily="34" charset="0"/>
              </a:rPr>
              <a:t>the </a:t>
            </a:r>
            <a:r>
              <a:rPr lang="en-US" sz="2000" b="1" dirty="0">
                <a:latin typeface="Tahoma" panose="020B0604030504040204" pitchFamily="34" charset="0"/>
                <a:ea typeface="Tahoma" panose="020B0604030504040204" pitchFamily="34" charset="0"/>
                <a:cs typeface="Tahoma" panose="020B0604030504040204" pitchFamily="34" charset="0"/>
              </a:rPr>
              <a:t>form of constitutionally declared objective or principle and constitutionally protected value in the objective sense</a:t>
            </a:r>
            <a:endParaRPr lang="sk-SK" sz="2000" b="1" i="1" dirty="0" smtClean="0">
              <a:latin typeface="Tahoma" panose="020B0604030504040204" pitchFamily="34" charset="0"/>
              <a:ea typeface="Tahoma" panose="020B0604030504040204" pitchFamily="34" charset="0"/>
              <a:cs typeface="Tahoma" panose="020B0604030504040204" pitchFamily="34" charset="0"/>
            </a:endParaRPr>
          </a:p>
          <a:p>
            <a:pPr algn="just"/>
            <a:endParaRPr lang="sk-SK" sz="2400" i="1" dirty="0" smtClean="0">
              <a:latin typeface="Tahoma" panose="020B0604030504040204" pitchFamily="34" charset="0"/>
              <a:ea typeface="Tahoma" panose="020B0604030504040204" pitchFamily="34" charset="0"/>
              <a:cs typeface="Tahoma" panose="020B0604030504040204" pitchFamily="34" charset="0"/>
            </a:endParaRPr>
          </a:p>
          <a:p>
            <a:pPr algn="just"/>
            <a:endParaRPr lang="sk-SK" sz="2400" dirty="0" smtClean="0"/>
          </a:p>
          <a:p>
            <a:pPr algn="just"/>
            <a:r>
              <a:rPr lang="en-US" sz="2400" b="1" i="1" u="sng" dirty="0" smtClean="0">
                <a:latin typeface="Tahoma" panose="020B0604030504040204" pitchFamily="34" charset="0"/>
                <a:ea typeface="Tahoma" panose="020B0604030504040204" pitchFamily="34" charset="0"/>
                <a:cs typeface="Tahoma" panose="020B0604030504040204" pitchFamily="34" charset="0"/>
              </a:rPr>
              <a:t>Article 51 (1) of the Constitution</a:t>
            </a:r>
          </a:p>
          <a:p>
            <a:pPr lvl="1" algn="just"/>
            <a:r>
              <a:rPr lang="en-US" sz="2000" b="1" dirty="0" smtClean="0">
                <a:latin typeface="Tahoma" panose="020B0604030504040204" pitchFamily="34" charset="0"/>
                <a:ea typeface="Tahoma" panose="020B0604030504040204" pitchFamily="34" charset="0"/>
                <a:cs typeface="Tahoma" panose="020B0604030504040204" pitchFamily="34" charset="0"/>
              </a:rPr>
              <a:t>(</a:t>
            </a:r>
            <a:r>
              <a:rPr lang="en-US" sz="2000" b="1" dirty="0">
                <a:latin typeface="Tahoma" panose="020B0604030504040204" pitchFamily="34" charset="0"/>
                <a:ea typeface="Tahoma" panose="020B0604030504040204" pitchFamily="34" charset="0"/>
                <a:cs typeface="Tahoma" panose="020B0604030504040204" pitchFamily="34" charset="0"/>
              </a:rPr>
              <a:t>1) The rights listed under </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en-US" sz="2000" b="1" dirty="0" smtClean="0">
                <a:latin typeface="Tahoma" panose="020B0604030504040204" pitchFamily="34" charset="0"/>
                <a:ea typeface="Tahoma" panose="020B0604030504040204" pitchFamily="34" charset="0"/>
                <a:cs typeface="Tahoma" panose="020B0604030504040204" pitchFamily="34" charset="0"/>
              </a:rPr>
              <a:t>Articles </a:t>
            </a:r>
            <a:r>
              <a:rPr lang="en-US" sz="2000" b="1" dirty="0">
                <a:latin typeface="Tahoma" panose="020B0604030504040204" pitchFamily="34" charset="0"/>
                <a:ea typeface="Tahoma" panose="020B0604030504040204" pitchFamily="34" charset="0"/>
                <a:cs typeface="Tahoma" panose="020B0604030504040204" pitchFamily="34" charset="0"/>
              </a:rPr>
              <a:t>44 to 46 of this Constitution can be claimed only within the limits of the laws that execute those provisions.</a:t>
            </a:r>
            <a:endParaRPr lang="sk-SK" sz="20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2" name="Obdĺžnik 1"/>
          <p:cNvSpPr/>
          <p:nvPr/>
        </p:nvSpPr>
        <p:spPr>
          <a:xfrm>
            <a:off x="1288094" y="260648"/>
            <a:ext cx="656782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The collision of opinions</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167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 calcmode="lin" valueType="num">
                                      <p:cBhvr additive="base">
                                        <p:cTn id="4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0407" y="1124744"/>
            <a:ext cx="8229600" cy="4104456"/>
          </a:xfrm>
        </p:spPr>
        <p:txBody>
          <a:bodyPr>
            <a:normAutofit lnSpcReduction="10000"/>
          </a:bodyPr>
          <a:lstStyle/>
          <a:p>
            <a:pPr algn="just"/>
            <a:r>
              <a:rPr lang="sk-SK" sz="2800" b="1" i="1" dirty="0" err="1" smtClean="0">
                <a:latin typeface="Tahoma" pitchFamily="34" charset="0"/>
                <a:ea typeface="Tahoma" pitchFamily="34" charset="0"/>
                <a:cs typeface="Tahoma" pitchFamily="34" charset="0"/>
              </a:rPr>
              <a:t>Aarhus</a:t>
            </a:r>
            <a:r>
              <a:rPr lang="sk-SK" sz="2800" b="1" i="1" dirty="0" smtClean="0">
                <a:latin typeface="Tahoma" pitchFamily="34" charset="0"/>
                <a:ea typeface="Tahoma" pitchFamily="34" charset="0"/>
                <a:cs typeface="Tahoma" pitchFamily="34" charset="0"/>
              </a:rPr>
              <a:t> </a:t>
            </a:r>
            <a:r>
              <a:rPr lang="sk-SK" sz="2800" b="1" i="1" dirty="0" err="1" smtClean="0">
                <a:latin typeface="Tahoma" pitchFamily="34" charset="0"/>
                <a:ea typeface="Tahoma" pitchFamily="34" charset="0"/>
                <a:cs typeface="Tahoma" pitchFamily="34" charset="0"/>
              </a:rPr>
              <a:t>Convention</a:t>
            </a:r>
            <a:r>
              <a:rPr lang="sk-SK" sz="2800" b="1" i="1" dirty="0" smtClean="0">
                <a:latin typeface="Tahoma" pitchFamily="34" charset="0"/>
                <a:ea typeface="Tahoma" pitchFamily="34" charset="0"/>
                <a:cs typeface="Tahoma" pitchFamily="34" charset="0"/>
              </a:rPr>
              <a:t> :</a:t>
            </a:r>
          </a:p>
          <a:p>
            <a:pPr lvl="1" algn="just"/>
            <a:r>
              <a:rPr lang="en-US" sz="2400" i="1" dirty="0">
                <a:latin typeface="Tahoma" panose="020B0604030504040204" pitchFamily="34" charset="0"/>
                <a:ea typeface="Tahoma" panose="020B0604030504040204" pitchFamily="34" charset="0"/>
                <a:cs typeface="Tahoma" panose="020B0604030504040204" pitchFamily="34" charset="0"/>
              </a:rPr>
              <a:t>CONVENTION ON ACCESS TO INFORMATION, PUBLIC PARTICIPATION IN DECISION-MAKING AND ACCESS TO JUSTICE IN ENVIRONMENTAL MATTERS</a:t>
            </a:r>
            <a:endParaRPr lang="sk-SK" sz="2400" i="1" dirty="0" smtClean="0">
              <a:latin typeface="Tahoma" pitchFamily="34" charset="0"/>
              <a:ea typeface="Tahoma" pitchFamily="34" charset="0"/>
              <a:cs typeface="Tahoma" pitchFamily="34" charset="0"/>
            </a:endParaRPr>
          </a:p>
          <a:p>
            <a:pPr lvl="1" algn="just"/>
            <a:r>
              <a:rPr lang="sk-SK" sz="2400" b="1" dirty="0" smtClean="0">
                <a:latin typeface="Tahoma" pitchFamily="34" charset="0"/>
                <a:ea typeface="Tahoma" pitchFamily="34" charset="0"/>
                <a:cs typeface="Tahoma" pitchFamily="34" charset="0"/>
              </a:rPr>
              <a:t>EU </a:t>
            </a:r>
            <a:r>
              <a:rPr lang="sk-SK" sz="2400" b="1" dirty="0" err="1" smtClean="0">
                <a:latin typeface="Tahoma" pitchFamily="34" charset="0"/>
                <a:ea typeface="Tahoma" pitchFamily="34" charset="0"/>
                <a:cs typeface="Tahoma" pitchFamily="34" charset="0"/>
              </a:rPr>
              <a:t>is</a:t>
            </a:r>
            <a:r>
              <a:rPr lang="sk-SK" sz="2400" b="1" dirty="0" smtClean="0">
                <a:latin typeface="Tahoma" pitchFamily="34" charset="0"/>
                <a:ea typeface="Tahoma" pitchFamily="34" charset="0"/>
                <a:cs typeface="Tahoma" pitchFamily="34" charset="0"/>
              </a:rPr>
              <a:t> </a:t>
            </a:r>
            <a:r>
              <a:rPr lang="sk-SK" sz="2400" b="1" dirty="0" err="1" smtClean="0">
                <a:latin typeface="Tahoma" pitchFamily="34" charset="0"/>
                <a:ea typeface="Tahoma" pitchFamily="34" charset="0"/>
                <a:cs typeface="Tahoma" pitchFamily="34" charset="0"/>
              </a:rPr>
              <a:t>also</a:t>
            </a:r>
            <a:r>
              <a:rPr lang="sk-SK" sz="2400" b="1" dirty="0" smtClean="0">
                <a:latin typeface="Tahoma" pitchFamily="34" charset="0"/>
                <a:ea typeface="Tahoma" pitchFamily="34" charset="0"/>
                <a:cs typeface="Tahoma" pitchFamily="34" charset="0"/>
              </a:rPr>
              <a:t> a </a:t>
            </a:r>
            <a:r>
              <a:rPr lang="sk-SK" sz="2400" b="1" dirty="0" err="1" smtClean="0">
                <a:latin typeface="Tahoma" pitchFamily="34" charset="0"/>
                <a:ea typeface="Tahoma" pitchFamily="34" charset="0"/>
                <a:cs typeface="Tahoma" pitchFamily="34" charset="0"/>
              </a:rPr>
              <a:t>member</a:t>
            </a:r>
            <a:r>
              <a:rPr lang="sk-SK" sz="2400" b="1" dirty="0" smtClean="0">
                <a:latin typeface="Tahoma" pitchFamily="34" charset="0"/>
                <a:ea typeface="Tahoma" pitchFamily="34" charset="0"/>
                <a:cs typeface="Tahoma" pitchFamily="34" charset="0"/>
              </a:rPr>
              <a:t> </a:t>
            </a:r>
            <a:r>
              <a:rPr lang="sk-SK" sz="2400" b="1" dirty="0" err="1" smtClean="0">
                <a:latin typeface="Tahoma" pitchFamily="34" charset="0"/>
                <a:ea typeface="Tahoma" pitchFamily="34" charset="0"/>
                <a:cs typeface="Tahoma" pitchFamily="34" charset="0"/>
              </a:rPr>
              <a:t>as</a:t>
            </a:r>
            <a:r>
              <a:rPr lang="sk-SK" sz="2400" b="1" dirty="0" smtClean="0">
                <a:latin typeface="Tahoma" pitchFamily="34" charset="0"/>
                <a:ea typeface="Tahoma" pitchFamily="34" charset="0"/>
                <a:cs typeface="Tahoma" pitchFamily="34" charset="0"/>
              </a:rPr>
              <a:t> </a:t>
            </a:r>
            <a:r>
              <a:rPr lang="sk-SK" sz="2400" b="1" dirty="0" err="1" smtClean="0">
                <a:latin typeface="Tahoma" pitchFamily="34" charset="0"/>
                <a:ea typeface="Tahoma" pitchFamily="34" charset="0"/>
                <a:cs typeface="Tahoma" pitchFamily="34" charset="0"/>
              </a:rPr>
              <a:t>an</a:t>
            </a:r>
            <a:r>
              <a:rPr lang="sk-SK" sz="2400" b="1" dirty="0" smtClean="0">
                <a:latin typeface="Tahoma" pitchFamily="34" charset="0"/>
                <a:ea typeface="Tahoma" pitchFamily="34" charset="0"/>
                <a:cs typeface="Tahoma" pitchFamily="34" charset="0"/>
              </a:rPr>
              <a:t> entity </a:t>
            </a:r>
            <a:r>
              <a:rPr lang="sk-SK" sz="2400" b="1" dirty="0" err="1" smtClean="0">
                <a:latin typeface="Tahoma" pitchFamily="34" charset="0"/>
                <a:ea typeface="Tahoma" pitchFamily="34" charset="0"/>
                <a:cs typeface="Tahoma" pitchFamily="34" charset="0"/>
              </a:rPr>
              <a:t>of</a:t>
            </a:r>
            <a:r>
              <a:rPr lang="sk-SK" sz="2400" b="1" dirty="0" smtClean="0">
                <a:latin typeface="Tahoma" pitchFamily="34" charset="0"/>
                <a:ea typeface="Tahoma" pitchFamily="34" charset="0"/>
                <a:cs typeface="Tahoma" pitchFamily="34" charset="0"/>
              </a:rPr>
              <a:t> </a:t>
            </a:r>
            <a:r>
              <a:rPr lang="sk-SK" sz="2400" b="1" dirty="0" err="1" smtClean="0">
                <a:latin typeface="Tahoma" pitchFamily="34" charset="0"/>
                <a:ea typeface="Tahoma" pitchFamily="34" charset="0"/>
                <a:cs typeface="Tahoma" pitchFamily="34" charset="0"/>
              </a:rPr>
              <a:t>international</a:t>
            </a:r>
            <a:r>
              <a:rPr lang="sk-SK" sz="2400" b="1" dirty="0" smtClean="0">
                <a:latin typeface="Tahoma" pitchFamily="34" charset="0"/>
                <a:ea typeface="Tahoma" pitchFamily="34" charset="0"/>
                <a:cs typeface="Tahoma" pitchFamily="34" charset="0"/>
              </a:rPr>
              <a:t> </a:t>
            </a:r>
            <a:r>
              <a:rPr lang="sk-SK" sz="2400" b="1" dirty="0" err="1" smtClean="0">
                <a:latin typeface="Tahoma" pitchFamily="34" charset="0"/>
                <a:ea typeface="Tahoma" pitchFamily="34" charset="0"/>
                <a:cs typeface="Tahoma" pitchFamily="34" charset="0"/>
              </a:rPr>
              <a:t>law</a:t>
            </a:r>
            <a:endParaRPr lang="sk-SK" sz="2400" b="1" dirty="0" smtClean="0">
              <a:latin typeface="Tahoma" pitchFamily="34" charset="0"/>
              <a:ea typeface="Tahoma" pitchFamily="34" charset="0"/>
              <a:cs typeface="Tahoma" pitchFamily="34" charset="0"/>
            </a:endParaRPr>
          </a:p>
          <a:p>
            <a:pPr lvl="1" algn="just"/>
            <a:r>
              <a:rPr lang="en-US" sz="2400" i="1" dirty="0">
                <a:latin typeface="Tahoma" panose="020B0604030504040204" pitchFamily="34" charset="0"/>
                <a:ea typeface="Tahoma" panose="020B0604030504040204" pitchFamily="34" charset="0"/>
                <a:cs typeface="Tahoma" panose="020B0604030504040204" pitchFamily="34" charset="0"/>
              </a:rPr>
              <a:t>ensure compliance with the clauses of the international treaty throughout the whole territory of the </a:t>
            </a:r>
            <a:r>
              <a:rPr lang="en-US" sz="2400" i="1" dirty="0" smtClean="0">
                <a:latin typeface="Tahoma" panose="020B0604030504040204" pitchFamily="34" charset="0"/>
                <a:ea typeface="Tahoma" panose="020B0604030504040204" pitchFamily="34" charset="0"/>
                <a:cs typeface="Tahoma" panose="020B0604030504040204" pitchFamily="34" charset="0"/>
              </a:rPr>
              <a:t>Union</a:t>
            </a:r>
            <a:endParaRPr lang="sk-SK" sz="2400" i="1" dirty="0" smtClean="0">
              <a:latin typeface="Tahoma" panose="020B0604030504040204" pitchFamily="34" charset="0"/>
              <a:ea typeface="Tahoma" panose="020B0604030504040204" pitchFamily="34" charset="0"/>
              <a:cs typeface="Tahoma" panose="020B0604030504040204" pitchFamily="34" charset="0"/>
            </a:endParaRPr>
          </a:p>
          <a:p>
            <a:pPr lvl="1" algn="just"/>
            <a:r>
              <a:rPr lang="en-US" sz="2400" b="1" dirty="0">
                <a:latin typeface="Tahoma" panose="020B0604030504040204" pitchFamily="34" charset="0"/>
                <a:ea typeface="Tahoma" panose="020B0604030504040204" pitchFamily="34" charset="0"/>
                <a:cs typeface="Tahoma" panose="020B0604030504040204" pitchFamily="34" charset="0"/>
              </a:rPr>
              <a:t>also applies to those Member States which have not transposed the international treaty</a:t>
            </a:r>
            <a:endParaRPr lang="sk-SK" sz="2400" b="1" dirty="0" smtClean="0">
              <a:latin typeface="Tahoma" pitchFamily="34" charset="0"/>
              <a:ea typeface="Tahoma" pitchFamily="34" charset="0"/>
              <a:cs typeface="Tahoma" pitchFamily="34" charset="0"/>
            </a:endParaRPr>
          </a:p>
          <a:p>
            <a:pPr lvl="1" algn="just"/>
            <a:endParaRPr lang="sk-SK" sz="2400" i="1" dirty="0">
              <a:latin typeface="Tahoma" pitchFamily="34" charset="0"/>
              <a:ea typeface="Tahoma" pitchFamily="34" charset="0"/>
              <a:cs typeface="Tahoma" pitchFamily="34" charset="0"/>
            </a:endParaRPr>
          </a:p>
          <a:p>
            <a:pPr algn="just"/>
            <a:endParaRPr lang="en-US" sz="2800" i="1" dirty="0">
              <a:latin typeface="Tahoma" pitchFamily="34" charset="0"/>
              <a:ea typeface="Tahoma" pitchFamily="34" charset="0"/>
              <a:cs typeface="Tahoma" pitchFamily="34"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60407" y="5517232"/>
            <a:ext cx="8280920" cy="1057275"/>
          </a:xfrm>
          <a:prstGeom prst="rect">
            <a:avLst/>
          </a:prstGeom>
          <a:noFill/>
          <a:ln>
            <a:noFill/>
          </a:ln>
          <a:effectLst>
            <a:outerShdw blurRad="1270000" dir="21540000" sx="105000" sy="105000" algn="ctr" rotWithShape="0">
              <a:srgbClr val="000000">
                <a:alpha val="47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ĺžnik 1"/>
          <p:cNvSpPr/>
          <p:nvPr/>
        </p:nvSpPr>
        <p:spPr>
          <a:xfrm>
            <a:off x="375431" y="258060"/>
            <a:ext cx="8380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Public participation in environmental matters</a:t>
            </a:r>
            <a:endParaRPr lang="sk-SK"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77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par>
                          <p:cTn id="8" fill="hold">
                            <p:stCondLst>
                              <p:cond delay="0"/>
                            </p:stCondLst>
                            <p:childTnLst>
                              <p:par>
                                <p:cTn id="9" presetID="2" presetClass="entr" presetSubtype="4"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0407" y="404664"/>
            <a:ext cx="8229600" cy="4824536"/>
          </a:xfrm>
        </p:spPr>
        <p:txBody>
          <a:bodyPr>
            <a:normAutofit fontScale="85000" lnSpcReduction="10000"/>
          </a:bodyPr>
          <a:lstStyle/>
          <a:p>
            <a:pPr algn="just"/>
            <a:r>
              <a:rPr lang="en-US" b="1" dirty="0">
                <a:latin typeface="Tahoma" panose="020B0604030504040204" pitchFamily="34" charset="0"/>
                <a:ea typeface="Tahoma" panose="020B0604030504040204" pitchFamily="34" charset="0"/>
                <a:cs typeface="Tahoma" panose="020B0604030504040204" pitchFamily="34" charset="0"/>
              </a:rPr>
              <a:t>The fact that the international treaty is a part of the European </a:t>
            </a:r>
            <a:r>
              <a:rPr lang="en-US" b="1" dirty="0" smtClean="0">
                <a:latin typeface="Tahoma" panose="020B0604030504040204" pitchFamily="34" charset="0"/>
                <a:ea typeface="Tahoma" panose="020B0604030504040204" pitchFamily="34" charset="0"/>
                <a:cs typeface="Tahoma" panose="020B0604030504040204" pitchFamily="34" charset="0"/>
              </a:rPr>
              <a:t>law</a:t>
            </a:r>
            <a:endParaRPr lang="sk-SK" b="1" dirty="0" smtClean="0">
              <a:latin typeface="Tahoma" panose="020B0604030504040204" pitchFamily="34" charset="0"/>
              <a:ea typeface="Tahoma" panose="020B0604030504040204" pitchFamily="34" charset="0"/>
              <a:cs typeface="Tahoma" panose="020B0604030504040204" pitchFamily="34" charset="0"/>
            </a:endParaRPr>
          </a:p>
          <a:p>
            <a:pPr lvl="1" algn="just"/>
            <a:r>
              <a:rPr lang="en-US" i="1" dirty="0" smtClean="0">
                <a:latin typeface="Tahoma" panose="020B0604030504040204" pitchFamily="34" charset="0"/>
                <a:ea typeface="Tahoma" panose="020B0604030504040204" pitchFamily="34" charset="0"/>
                <a:cs typeface="Tahoma" panose="020B0604030504040204" pitchFamily="34" charset="0"/>
              </a:rPr>
              <a:t>does </a:t>
            </a:r>
            <a:r>
              <a:rPr lang="en-US" i="1" dirty="0">
                <a:latin typeface="Tahoma" panose="020B0604030504040204" pitchFamily="34" charset="0"/>
                <a:ea typeface="Tahoma" panose="020B0604030504040204" pitchFamily="34" charset="0"/>
                <a:cs typeface="Tahoma" panose="020B0604030504040204" pitchFamily="34" charset="0"/>
              </a:rPr>
              <a:t>not automatically mean that it has a direct effect in relation to the national regulations of the Member </a:t>
            </a:r>
            <a:r>
              <a:rPr lang="en-US" i="1" dirty="0" smtClean="0">
                <a:latin typeface="Tahoma" panose="020B0604030504040204" pitchFamily="34" charset="0"/>
                <a:ea typeface="Tahoma" panose="020B0604030504040204" pitchFamily="34" charset="0"/>
                <a:cs typeface="Tahoma" panose="020B0604030504040204" pitchFamily="34" charset="0"/>
              </a:rPr>
              <a:t>State</a:t>
            </a:r>
            <a:endParaRPr lang="sk-SK" i="1" dirty="0" smtClean="0">
              <a:latin typeface="Tahoma" panose="020B0604030504040204" pitchFamily="34" charset="0"/>
              <a:ea typeface="Tahoma" panose="020B0604030504040204" pitchFamily="34" charset="0"/>
              <a:cs typeface="Tahoma" panose="020B0604030504040204" pitchFamily="34" charset="0"/>
            </a:endParaRPr>
          </a:p>
          <a:p>
            <a:pPr algn="just"/>
            <a:r>
              <a:rPr lang="en-US" b="1" dirty="0" smtClean="0">
                <a:latin typeface="Tahoma" panose="020B0604030504040204" pitchFamily="34" charset="0"/>
                <a:ea typeface="Tahoma" panose="020B0604030504040204" pitchFamily="34" charset="0"/>
                <a:cs typeface="Tahoma" panose="020B0604030504040204" pitchFamily="34" charset="0"/>
              </a:rPr>
              <a:t>although</a:t>
            </a:r>
            <a:r>
              <a:rPr lang="en-US" b="1" dirty="0">
                <a:latin typeface="Tahoma" panose="020B0604030504040204" pitchFamily="34" charset="0"/>
                <a:ea typeface="Tahoma" panose="020B0604030504040204" pitchFamily="34" charset="0"/>
                <a:cs typeface="Tahoma" panose="020B0604030504040204" pitchFamily="34" charset="0"/>
              </a:rPr>
              <a:t>, on the basis of the case-law of the Court of Justice of the European </a:t>
            </a:r>
            <a:r>
              <a:rPr lang="en-US" b="1" dirty="0" smtClean="0">
                <a:latin typeface="Tahoma" panose="020B0604030504040204" pitchFamily="34" charset="0"/>
                <a:ea typeface="Tahoma" panose="020B0604030504040204" pitchFamily="34" charset="0"/>
                <a:cs typeface="Tahoma" panose="020B0604030504040204" pitchFamily="34" charset="0"/>
              </a:rPr>
              <a:t>Union</a:t>
            </a:r>
            <a:endParaRPr lang="sk-SK" i="1" dirty="0">
              <a:latin typeface="Tahoma" panose="020B0604030504040204" pitchFamily="34" charset="0"/>
              <a:ea typeface="Tahoma" panose="020B0604030504040204" pitchFamily="34" charset="0"/>
              <a:cs typeface="Tahoma" panose="020B0604030504040204" pitchFamily="34" charset="0"/>
            </a:endParaRPr>
          </a:p>
          <a:p>
            <a:pPr lvl="1" algn="just"/>
            <a:r>
              <a:rPr lang="en-US" i="1" dirty="0" smtClean="0">
                <a:latin typeface="Tahoma" panose="020B0604030504040204" pitchFamily="34" charset="0"/>
                <a:ea typeface="Tahoma" panose="020B0604030504040204" pitchFamily="34" charset="0"/>
                <a:cs typeface="Tahoma" panose="020B0604030504040204" pitchFamily="34" charset="0"/>
              </a:rPr>
              <a:t>it </a:t>
            </a:r>
            <a:r>
              <a:rPr lang="en-US" i="1" dirty="0">
                <a:latin typeface="Tahoma" panose="020B0604030504040204" pitchFamily="34" charset="0"/>
                <a:ea typeface="Tahoma" panose="020B0604030504040204" pitchFamily="34" charset="0"/>
                <a:cs typeface="Tahoma" panose="020B0604030504040204" pitchFamily="34" charset="0"/>
              </a:rPr>
              <a:t>may </a:t>
            </a:r>
            <a:r>
              <a:rPr lang="en-US" i="1" dirty="0" smtClean="0">
                <a:latin typeface="Tahoma" panose="020B0604030504040204" pitchFamily="34" charset="0"/>
                <a:ea typeface="Tahoma" panose="020B0604030504040204" pitchFamily="34" charset="0"/>
                <a:cs typeface="Tahoma" panose="020B0604030504040204" pitchFamily="34" charset="0"/>
              </a:rPr>
              <a:t>have</a:t>
            </a:r>
            <a:r>
              <a:rPr lang="sk-SK" i="1" dirty="0" smtClean="0">
                <a:latin typeface="Tahoma" panose="020B0604030504040204" pitchFamily="34" charset="0"/>
                <a:ea typeface="Tahoma" panose="020B0604030504040204" pitchFamily="34" charset="0"/>
                <a:cs typeface="Tahoma" panose="020B0604030504040204" pitchFamily="34" charset="0"/>
              </a:rPr>
              <a:t>;</a:t>
            </a:r>
          </a:p>
          <a:p>
            <a:pPr lvl="1" algn="just"/>
            <a:r>
              <a:rPr lang="en-US" i="1" dirty="0" smtClean="0">
                <a:latin typeface="Tahoma" panose="020B0604030504040204" pitchFamily="34" charset="0"/>
                <a:ea typeface="Tahoma" panose="020B0604030504040204" pitchFamily="34" charset="0"/>
                <a:cs typeface="Tahoma" panose="020B0604030504040204" pitchFamily="34" charset="0"/>
              </a:rPr>
              <a:t>the </a:t>
            </a:r>
            <a:r>
              <a:rPr lang="en-US" i="1" dirty="0">
                <a:latin typeface="Tahoma" panose="020B0604030504040204" pitchFamily="34" charset="0"/>
                <a:ea typeface="Tahoma" panose="020B0604030504040204" pitchFamily="34" charset="0"/>
                <a:cs typeface="Tahoma" panose="020B0604030504040204" pitchFamily="34" charset="0"/>
              </a:rPr>
              <a:t>condition </a:t>
            </a:r>
            <a:endParaRPr lang="sk-SK" i="1" dirty="0" smtClean="0">
              <a:latin typeface="Tahoma" panose="020B0604030504040204" pitchFamily="34" charset="0"/>
              <a:ea typeface="Tahoma" panose="020B0604030504040204" pitchFamily="34" charset="0"/>
              <a:cs typeface="Tahoma" panose="020B0604030504040204" pitchFamily="34" charset="0"/>
            </a:endParaRPr>
          </a:p>
          <a:p>
            <a:pPr lvl="2" algn="just"/>
            <a:r>
              <a:rPr lang="en-US" b="1" dirty="0" smtClean="0">
                <a:latin typeface="Tahoma" panose="020B0604030504040204" pitchFamily="34" charset="0"/>
                <a:ea typeface="Tahoma" panose="020B0604030504040204" pitchFamily="34" charset="0"/>
                <a:cs typeface="Tahoma" panose="020B0604030504040204" pitchFamily="34" charset="0"/>
              </a:rPr>
              <a:t>with </a:t>
            </a:r>
            <a:r>
              <a:rPr lang="en-US" b="1" dirty="0">
                <a:latin typeface="Tahoma" panose="020B0604030504040204" pitchFamily="34" charset="0"/>
                <a:ea typeface="Tahoma" panose="020B0604030504040204" pitchFamily="34" charset="0"/>
                <a:cs typeface="Tahoma" panose="020B0604030504040204" pitchFamily="34" charset="0"/>
              </a:rPr>
              <a:t>regards to its wording, subject and nature, contains a clear and precise right or obligation that is unconditional, i.e. it does not require the adoption of a further instrument for its implementation.</a:t>
            </a: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60407" y="5517232"/>
            <a:ext cx="8280920" cy="1057275"/>
          </a:xfrm>
          <a:prstGeom prst="rect">
            <a:avLst/>
          </a:prstGeom>
          <a:noFill/>
          <a:ln>
            <a:noFill/>
          </a:ln>
          <a:effectLst>
            <a:outerShdw blurRad="1270000" dir="21540000" sx="105000" sy="105000" algn="ctr" rotWithShape="0">
              <a:srgbClr val="000000">
                <a:alpha val="47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77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60407" y="5517232"/>
            <a:ext cx="8280920" cy="1057275"/>
          </a:xfrm>
          <a:prstGeom prst="rect">
            <a:avLst/>
          </a:prstGeom>
          <a:noFill/>
          <a:ln>
            <a:noFill/>
          </a:ln>
          <a:effectLst>
            <a:outerShdw blurRad="1270000" dir="21540000" sx="105000" sy="105000" algn="ctr" rotWithShape="0">
              <a:srgbClr val="000000">
                <a:alpha val="47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6" name="Picture 2" descr="http://u.smedata.sk/blog/article/5/31/31295/31295_clanok_foto.jpg?r=04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638319"/>
            <a:ext cx="2857500" cy="2647951"/>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www.sk1.sk/images/29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270269"/>
            <a:ext cx="285750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http://icm.sk/images/uploads/VLK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4548" y="1625390"/>
            <a:ext cx="1232638" cy="2861637"/>
          </a:xfrm>
          <a:prstGeom prst="rect">
            <a:avLst/>
          </a:prstGeom>
          <a:noFill/>
          <a:extLst>
            <a:ext uri="{909E8E84-426E-40DD-AFC4-6F175D3DCCD1}">
              <a14:hiddenFill xmlns:a14="http://schemas.microsoft.com/office/drawing/2010/main">
                <a:solidFill>
                  <a:srgbClr val="FFFFFF"/>
                </a:solidFill>
              </a14:hiddenFill>
            </a:ext>
          </a:extLst>
        </p:spPr>
      </p:pic>
      <p:sp>
        <p:nvSpPr>
          <p:cNvPr id="2" name="Obdĺžnik 1"/>
          <p:cNvSpPr/>
          <p:nvPr/>
        </p:nvSpPr>
        <p:spPr>
          <a:xfrm>
            <a:off x="179512" y="240395"/>
            <a:ext cx="8773181" cy="138499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k-SK" sz="4200" b="1" i="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Lesoochranárske</a:t>
            </a:r>
            <a:r>
              <a:rPr lang="sk-SK" sz="42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zoskupenie vlk</a:t>
            </a:r>
            <a:endParaRPr lang="sk-SK" sz="4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7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par>
                          <p:cTn id="8" fill="hold">
                            <p:stCondLst>
                              <p:cond delay="0"/>
                            </p:stCondLst>
                            <p:childTnLst>
                              <p:par>
                                <p:cTn id="9" presetID="2" presetClass="entr" presetSubtype="4"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6628"/>
                                        </p:tgtEl>
                                        <p:attrNameLst>
                                          <p:attrName>style.visibility</p:attrName>
                                        </p:attrNameLst>
                                      </p:cBhvr>
                                      <p:to>
                                        <p:strVal val="visible"/>
                                      </p:to>
                                    </p:set>
                                    <p:animEffect transition="in" filter="fade">
                                      <p:cBhvr>
                                        <p:cTn id="16" dur="1000"/>
                                        <p:tgtEl>
                                          <p:spTgt spid="26628"/>
                                        </p:tgtEl>
                                      </p:cBhvr>
                                    </p:animEffect>
                                    <p:anim calcmode="lin" valueType="num">
                                      <p:cBhvr>
                                        <p:cTn id="17" dur="1000" fill="hold"/>
                                        <p:tgtEl>
                                          <p:spTgt spid="26628"/>
                                        </p:tgtEl>
                                        <p:attrNameLst>
                                          <p:attrName>ppt_x</p:attrName>
                                        </p:attrNameLst>
                                      </p:cBhvr>
                                      <p:tavLst>
                                        <p:tav tm="0">
                                          <p:val>
                                            <p:strVal val="#ppt_x"/>
                                          </p:val>
                                        </p:tav>
                                        <p:tav tm="100000">
                                          <p:val>
                                            <p:strVal val="#ppt_x"/>
                                          </p:val>
                                        </p:tav>
                                      </p:tavLst>
                                    </p:anim>
                                    <p:anim calcmode="lin" valueType="num">
                                      <p:cBhvr>
                                        <p:cTn id="18" dur="1000" fill="hold"/>
                                        <p:tgtEl>
                                          <p:spTgt spid="2662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26630"/>
                                        </p:tgtEl>
                                        <p:attrNameLst>
                                          <p:attrName>style.visibility</p:attrName>
                                        </p:attrNameLst>
                                      </p:cBhvr>
                                      <p:to>
                                        <p:strVal val="visible"/>
                                      </p:to>
                                    </p:set>
                                    <p:animEffect transition="in" filter="barn(inVertical)">
                                      <p:cBhvr>
                                        <p:cTn id="22" dur="500"/>
                                        <p:tgtEl>
                                          <p:spTgt spid="26630"/>
                                        </p:tgtEl>
                                      </p:cBhvr>
                                    </p:animEffect>
                                  </p:childTnLst>
                                </p:cTn>
                              </p:par>
                            </p:childTnLst>
                          </p:cTn>
                        </p:par>
                        <p:par>
                          <p:cTn id="23" fill="hold">
                            <p:stCondLst>
                              <p:cond delay="2000"/>
                            </p:stCondLst>
                            <p:childTnLst>
                              <p:par>
                                <p:cTn id="24" presetID="45" presetClass="entr" presetSubtype="0" fill="hold" nodeType="afterEffect">
                                  <p:stCondLst>
                                    <p:cond delay="0"/>
                                  </p:stCondLst>
                                  <p:childTnLst>
                                    <p:set>
                                      <p:cBhvr>
                                        <p:cTn id="25" dur="1" fill="hold">
                                          <p:stCondLst>
                                            <p:cond delay="0"/>
                                          </p:stCondLst>
                                        </p:cTn>
                                        <p:tgtEl>
                                          <p:spTgt spid="26626"/>
                                        </p:tgtEl>
                                        <p:attrNameLst>
                                          <p:attrName>style.visibility</p:attrName>
                                        </p:attrNameLst>
                                      </p:cBhvr>
                                      <p:to>
                                        <p:strVal val="visible"/>
                                      </p:to>
                                    </p:set>
                                    <p:animEffect transition="in" filter="fade">
                                      <p:cBhvr>
                                        <p:cTn id="26" dur="2000"/>
                                        <p:tgtEl>
                                          <p:spTgt spid="26626"/>
                                        </p:tgtEl>
                                      </p:cBhvr>
                                    </p:animEffect>
                                    <p:anim calcmode="lin" valueType="num">
                                      <p:cBhvr>
                                        <p:cTn id="27" dur="2000" fill="hold"/>
                                        <p:tgtEl>
                                          <p:spTgt spid="26626"/>
                                        </p:tgtEl>
                                        <p:attrNameLst>
                                          <p:attrName>ppt_w</p:attrName>
                                        </p:attrNameLst>
                                      </p:cBhvr>
                                      <p:tavLst>
                                        <p:tav tm="0" fmla="#ppt_w*sin(2.5*pi*$)">
                                          <p:val>
                                            <p:fltVal val="0"/>
                                          </p:val>
                                        </p:tav>
                                        <p:tav tm="100000">
                                          <p:val>
                                            <p:fltVal val="1"/>
                                          </p:val>
                                        </p:tav>
                                      </p:tavLst>
                                    </p:anim>
                                    <p:anim calcmode="lin" valueType="num">
                                      <p:cBhvr>
                                        <p:cTn id="28" dur="2000" fill="hold"/>
                                        <p:tgtEl>
                                          <p:spTgt spid="266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0407" y="1340768"/>
            <a:ext cx="8229600" cy="4104456"/>
          </a:xfrm>
        </p:spPr>
        <p:txBody>
          <a:bodyPr>
            <a:normAutofit fontScale="70000" lnSpcReduction="20000"/>
          </a:bodyPr>
          <a:lstStyle/>
          <a:p>
            <a:pPr algn="just"/>
            <a:r>
              <a:rPr lang="en-US" b="1" dirty="0">
                <a:latin typeface="Tahoma" panose="020B0604030504040204" pitchFamily="34" charset="0"/>
                <a:ea typeface="Tahoma" panose="020B0604030504040204" pitchFamily="34" charset="0"/>
                <a:cs typeface="Tahoma" panose="020B0604030504040204" pitchFamily="34" charset="0"/>
              </a:rPr>
              <a:t>has by June 2009 submitted 120 judicial actions </a:t>
            </a:r>
            <a:endParaRPr lang="sk-SK" b="1" dirty="0" smtClean="0">
              <a:latin typeface="Tahoma" panose="020B0604030504040204" pitchFamily="34" charset="0"/>
              <a:ea typeface="Tahoma" panose="020B0604030504040204" pitchFamily="34" charset="0"/>
              <a:cs typeface="Tahoma" panose="020B0604030504040204" pitchFamily="34" charset="0"/>
            </a:endParaRPr>
          </a:p>
          <a:p>
            <a:pPr lvl="1" algn="just"/>
            <a:r>
              <a:rPr lang="en-US" i="1" dirty="0" smtClean="0">
                <a:latin typeface="Tahoma" panose="020B0604030504040204" pitchFamily="34" charset="0"/>
                <a:ea typeface="Tahoma" panose="020B0604030504040204" pitchFamily="34" charset="0"/>
                <a:cs typeface="Tahoma" panose="020B0604030504040204" pitchFamily="34" charset="0"/>
              </a:rPr>
              <a:t>demanding </a:t>
            </a:r>
            <a:r>
              <a:rPr lang="en-US" i="1" dirty="0">
                <a:latin typeface="Tahoma" panose="020B0604030504040204" pitchFamily="34" charset="0"/>
                <a:ea typeface="Tahoma" panose="020B0604030504040204" pitchFamily="34" charset="0"/>
                <a:cs typeface="Tahoma" panose="020B0604030504040204" pitchFamily="34" charset="0"/>
              </a:rPr>
              <a:t>the reversal of the negative decisions in the matter of return of its right of access to the courts.</a:t>
            </a:r>
            <a:r>
              <a:rPr lang="en-US" dirty="0">
                <a:latin typeface="Tahoma" panose="020B0604030504040204" pitchFamily="34" charset="0"/>
                <a:ea typeface="Tahoma" panose="020B0604030504040204" pitchFamily="34" charset="0"/>
                <a:cs typeface="Tahoma" panose="020B0604030504040204" pitchFamily="34" charset="0"/>
              </a:rPr>
              <a:t> </a:t>
            </a:r>
            <a:endParaRPr lang="sk-SK" dirty="0" smtClean="0">
              <a:latin typeface="Tahoma" panose="020B0604030504040204" pitchFamily="34" charset="0"/>
              <a:ea typeface="Tahoma" panose="020B0604030504040204" pitchFamily="34" charset="0"/>
              <a:cs typeface="Tahoma" panose="020B0604030504040204" pitchFamily="34" charset="0"/>
            </a:endParaRPr>
          </a:p>
          <a:p>
            <a:pPr algn="just"/>
            <a:r>
              <a:rPr lang="en-US" b="1" dirty="0" smtClean="0">
                <a:latin typeface="Tahoma" panose="020B0604030504040204" pitchFamily="34" charset="0"/>
                <a:ea typeface="Tahoma" panose="020B0604030504040204" pitchFamily="34" charset="0"/>
                <a:cs typeface="Tahoma" panose="020B0604030504040204" pitchFamily="34" charset="0"/>
              </a:rPr>
              <a:t>the </a:t>
            </a:r>
            <a:r>
              <a:rPr lang="en-US" b="1" dirty="0">
                <a:latin typeface="Tahoma" panose="020B0604030504040204" pitchFamily="34" charset="0"/>
                <a:ea typeface="Tahoma" panose="020B0604030504040204" pitchFamily="34" charset="0"/>
                <a:cs typeface="Tahoma" panose="020B0604030504040204" pitchFamily="34" charset="0"/>
              </a:rPr>
              <a:t>association requested to be party to the administrative proceedings </a:t>
            </a:r>
            <a:endParaRPr lang="sk-SK" b="1" dirty="0" smtClean="0">
              <a:latin typeface="Tahoma" panose="020B0604030504040204" pitchFamily="34" charset="0"/>
              <a:ea typeface="Tahoma" panose="020B0604030504040204" pitchFamily="34" charset="0"/>
              <a:cs typeface="Tahoma" panose="020B0604030504040204" pitchFamily="34" charset="0"/>
            </a:endParaRPr>
          </a:p>
          <a:p>
            <a:pPr lvl="1" algn="just"/>
            <a:r>
              <a:rPr lang="en-US" i="1" dirty="0" smtClean="0">
                <a:latin typeface="Tahoma" panose="020B0604030504040204" pitchFamily="34" charset="0"/>
                <a:ea typeface="Tahoma" panose="020B0604030504040204" pitchFamily="34" charset="0"/>
                <a:cs typeface="Tahoma" panose="020B0604030504040204" pitchFamily="34" charset="0"/>
              </a:rPr>
              <a:t>granting </a:t>
            </a:r>
            <a:r>
              <a:rPr lang="en-US" i="1" dirty="0">
                <a:latin typeface="Tahoma" panose="020B0604030504040204" pitchFamily="34" charset="0"/>
                <a:ea typeface="Tahoma" panose="020B0604030504040204" pitchFamily="34" charset="0"/>
                <a:cs typeface="Tahoma" panose="020B0604030504040204" pitchFamily="34" charset="0"/>
              </a:rPr>
              <a:t>an exception to the systems of protection for </a:t>
            </a:r>
            <a:r>
              <a:rPr lang="en-US" i="1" dirty="0" smtClean="0">
                <a:latin typeface="Tahoma" panose="020B0604030504040204" pitchFamily="34" charset="0"/>
                <a:ea typeface="Tahoma" panose="020B0604030504040204" pitchFamily="34" charset="0"/>
                <a:cs typeface="Tahoma" panose="020B0604030504040204" pitchFamily="34" charset="0"/>
              </a:rPr>
              <a:t>brown bear</a:t>
            </a:r>
            <a:endParaRPr lang="sk-SK" i="1" dirty="0" smtClean="0">
              <a:latin typeface="Tahoma" panose="020B0604030504040204" pitchFamily="34" charset="0"/>
              <a:ea typeface="Tahoma" panose="020B0604030504040204" pitchFamily="34" charset="0"/>
              <a:cs typeface="Tahoma" panose="020B0604030504040204" pitchFamily="34" charset="0"/>
            </a:endParaRPr>
          </a:p>
          <a:p>
            <a:pPr algn="just"/>
            <a:r>
              <a:rPr lang="en-US" b="1" dirty="0" smtClean="0">
                <a:latin typeface="Tahoma" panose="020B0604030504040204" pitchFamily="34" charset="0"/>
                <a:ea typeface="Tahoma" panose="020B0604030504040204" pitchFamily="34" charset="0"/>
                <a:cs typeface="Tahoma" panose="020B0604030504040204" pitchFamily="34" charset="0"/>
              </a:rPr>
              <a:t>the </a:t>
            </a:r>
            <a:r>
              <a:rPr lang="en-US" b="1" dirty="0">
                <a:latin typeface="Tahoma" panose="020B0604030504040204" pitchFamily="34" charset="0"/>
                <a:ea typeface="Tahoma" panose="020B0604030504040204" pitchFamily="34" charset="0"/>
                <a:cs typeface="Tahoma" panose="020B0604030504040204" pitchFamily="34" charset="0"/>
              </a:rPr>
              <a:t>Supreme Court of the Slovak Republic has already confirmed 50 of such negative decisions. </a:t>
            </a:r>
            <a:endParaRPr lang="sk-SK" b="1" dirty="0" smtClean="0">
              <a:latin typeface="Tahoma" panose="020B0604030504040204" pitchFamily="34" charset="0"/>
              <a:ea typeface="Tahoma" panose="020B0604030504040204" pitchFamily="34" charset="0"/>
              <a:cs typeface="Tahoma" panose="020B0604030504040204" pitchFamily="34" charset="0"/>
            </a:endParaRPr>
          </a:p>
          <a:p>
            <a:pPr lvl="1" algn="just"/>
            <a:r>
              <a:rPr lang="en-US" i="1" dirty="0" smtClean="0">
                <a:latin typeface="Tahoma" panose="020B0604030504040204" pitchFamily="34" charset="0"/>
                <a:ea typeface="Tahoma" panose="020B0604030504040204" pitchFamily="34" charset="0"/>
                <a:cs typeface="Tahoma" panose="020B0604030504040204" pitchFamily="34" charset="0"/>
              </a:rPr>
              <a:t>But </a:t>
            </a:r>
            <a:r>
              <a:rPr lang="en-US" i="1" dirty="0">
                <a:latin typeface="Tahoma" panose="020B0604030504040204" pitchFamily="34" charset="0"/>
                <a:ea typeface="Tahoma" panose="020B0604030504040204" pitchFamily="34" charset="0"/>
                <a:cs typeface="Tahoma" panose="020B0604030504040204" pitchFamily="34" charset="0"/>
              </a:rPr>
              <a:t>because of the ongoing position of the civic association the Supreme Court of the Slovak Republic decided to stay proceedings and to submit to the Court of Justice under the Article 234 EC for a preliminary ruling the preliminary questions connected with the interpretation of the Aarhus Convention.</a:t>
            </a: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60407" y="5517232"/>
            <a:ext cx="8280920" cy="1057275"/>
          </a:xfrm>
          <a:prstGeom prst="rect">
            <a:avLst/>
          </a:prstGeom>
          <a:noFill/>
          <a:ln>
            <a:noFill/>
          </a:ln>
          <a:effectLst>
            <a:outerShdw blurRad="1270000" dir="21540000" sx="105000" sy="105000" algn="ctr" rotWithShape="0">
              <a:srgbClr val="000000">
                <a:alpha val="47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ĺžnik 1"/>
          <p:cNvSpPr/>
          <p:nvPr/>
        </p:nvSpPr>
        <p:spPr>
          <a:xfrm>
            <a:off x="212486" y="260648"/>
            <a:ext cx="8776762"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Forest protecting association</a:t>
            </a:r>
            <a:r>
              <a:rPr lang="sk-SK"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WOLF</a:t>
            </a: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604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par>
                          <p:cTn id="8" fill="hold">
                            <p:stCondLst>
                              <p:cond delay="0"/>
                            </p:stCondLst>
                            <p:childTnLst>
                              <p:par>
                                <p:cTn id="9" presetID="22" presetClass="entr" presetSubtype="4"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0407" y="1268760"/>
            <a:ext cx="8229600" cy="3960440"/>
          </a:xfrm>
        </p:spPr>
        <p:txBody>
          <a:bodyPr>
            <a:normAutofit fontScale="92500" lnSpcReduction="20000"/>
          </a:bodyPr>
          <a:lstStyle/>
          <a:p>
            <a:pPr algn="just"/>
            <a:r>
              <a:rPr lang="sk-SK" b="1" dirty="0" smtClean="0">
                <a:latin typeface="Tahoma" panose="020B0604030504040204" pitchFamily="34" charset="0"/>
                <a:ea typeface="Tahoma" panose="020B0604030504040204" pitchFamily="34" charset="0"/>
                <a:cs typeface="Tahoma" panose="020B0604030504040204" pitchFamily="34" charset="0"/>
              </a:rPr>
              <a:t>T</a:t>
            </a:r>
            <a:r>
              <a:rPr lang="en-US" b="1" dirty="0" smtClean="0">
                <a:latin typeface="Tahoma" panose="020B0604030504040204" pitchFamily="34" charset="0"/>
                <a:ea typeface="Tahoma" panose="020B0604030504040204" pitchFamily="34" charset="0"/>
                <a:cs typeface="Tahoma" panose="020B0604030504040204" pitchFamily="34" charset="0"/>
              </a:rPr>
              <a:t>he </a:t>
            </a:r>
            <a:r>
              <a:rPr lang="en-US" b="1" dirty="0">
                <a:latin typeface="Tahoma" panose="020B0604030504040204" pitchFamily="34" charset="0"/>
                <a:ea typeface="Tahoma" panose="020B0604030504040204" pitchFamily="34" charset="0"/>
                <a:cs typeface="Tahoma" panose="020B0604030504040204" pitchFamily="34" charset="0"/>
              </a:rPr>
              <a:t>effects of the obligations contained in the Art. 9 of the Aarhus </a:t>
            </a:r>
            <a:r>
              <a:rPr lang="en-US" b="1" dirty="0" smtClean="0">
                <a:latin typeface="Tahoma" panose="020B0604030504040204" pitchFamily="34" charset="0"/>
                <a:ea typeface="Tahoma" panose="020B0604030504040204" pitchFamily="34" charset="0"/>
                <a:cs typeface="Tahoma" panose="020B0604030504040204" pitchFamily="34" charset="0"/>
              </a:rPr>
              <a:t>Convention</a:t>
            </a:r>
            <a:endParaRPr lang="sk-SK" b="1" dirty="0" smtClean="0">
              <a:latin typeface="Tahoma" panose="020B0604030504040204" pitchFamily="34" charset="0"/>
              <a:ea typeface="Tahoma" panose="020B0604030504040204" pitchFamily="34" charset="0"/>
              <a:cs typeface="Tahoma" panose="020B0604030504040204" pitchFamily="34" charset="0"/>
            </a:endParaRPr>
          </a:p>
          <a:p>
            <a:pPr lvl="1" algn="just"/>
            <a:r>
              <a:rPr lang="en-US" i="1" dirty="0" smtClean="0">
                <a:latin typeface="Tahoma" panose="020B0604030504040204" pitchFamily="34" charset="0"/>
                <a:ea typeface="Tahoma" panose="020B0604030504040204" pitchFamily="34" charset="0"/>
                <a:cs typeface="Tahoma" panose="020B0604030504040204" pitchFamily="34" charset="0"/>
              </a:rPr>
              <a:t>especially </a:t>
            </a:r>
            <a:r>
              <a:rPr lang="en-US" i="1" dirty="0">
                <a:latin typeface="Tahoma" panose="020B0604030504040204" pitchFamily="34" charset="0"/>
                <a:ea typeface="Tahoma" panose="020B0604030504040204" pitchFamily="34" charset="0"/>
                <a:cs typeface="Tahoma" panose="020B0604030504040204" pitchFamily="34" charset="0"/>
              </a:rPr>
              <a:t>the right of the civic association to challenge such a decision before the court and object its unlawfulness</a:t>
            </a:r>
            <a:r>
              <a:rPr lang="sk-SK" i="1" dirty="0">
                <a:latin typeface="Tahoma" panose="020B0604030504040204" pitchFamily="34" charset="0"/>
                <a:ea typeface="Tahoma" panose="020B0604030504040204" pitchFamily="34" charset="0"/>
                <a:cs typeface="Tahoma" panose="020B0604030504040204" pitchFamily="34" charset="0"/>
              </a:rPr>
              <a:t> </a:t>
            </a:r>
            <a:r>
              <a:rPr lang="en-US" i="1" dirty="0">
                <a:latin typeface="Tahoma" panose="020B0604030504040204" pitchFamily="34" charset="0"/>
                <a:ea typeface="Tahoma" panose="020B0604030504040204" pitchFamily="34" charset="0"/>
                <a:cs typeface="Tahoma" panose="020B0604030504040204" pitchFamily="34" charset="0"/>
              </a:rPr>
              <a:t>Under the Art. 9 (1) of the Aarhus Convention: </a:t>
            </a:r>
            <a:endParaRPr lang="sk-SK" i="1" dirty="0" smtClean="0">
              <a:latin typeface="Tahoma" panose="020B0604030504040204" pitchFamily="34" charset="0"/>
              <a:ea typeface="Tahoma" panose="020B0604030504040204" pitchFamily="34" charset="0"/>
              <a:cs typeface="Tahoma" panose="020B0604030504040204" pitchFamily="34" charset="0"/>
            </a:endParaRPr>
          </a:p>
          <a:p>
            <a:pPr lvl="1" algn="just"/>
            <a:r>
              <a:rPr lang="en-US" b="1" i="1" dirty="0" smtClean="0">
                <a:latin typeface="Tahoma" panose="020B0604030504040204" pitchFamily="34" charset="0"/>
                <a:ea typeface="Tahoma" panose="020B0604030504040204" pitchFamily="34" charset="0"/>
                <a:cs typeface="Tahoma" panose="020B0604030504040204" pitchFamily="34" charset="0"/>
              </a:rPr>
              <a:t>“</a:t>
            </a:r>
            <a:r>
              <a:rPr lang="en-US" b="1" i="1" dirty="0">
                <a:latin typeface="Tahoma" panose="020B0604030504040204" pitchFamily="34" charset="0"/>
                <a:ea typeface="Tahoma" panose="020B0604030504040204" pitchFamily="34" charset="0"/>
                <a:cs typeface="Tahoma" panose="020B0604030504040204" pitchFamily="34" charset="0"/>
              </a:rPr>
              <a:t>Each Party </a:t>
            </a:r>
            <a:r>
              <a:rPr lang="en-US" b="1" i="1" dirty="0" smtClean="0">
                <a:latin typeface="Tahoma" panose="020B0604030504040204" pitchFamily="34" charset="0"/>
                <a:ea typeface="Tahoma" panose="020B0604030504040204" pitchFamily="34" charset="0"/>
                <a:cs typeface="Tahoma" panose="020B0604030504040204" pitchFamily="34" charset="0"/>
              </a:rPr>
              <a:t>shall</a:t>
            </a:r>
            <a:r>
              <a:rPr lang="sk-SK" b="1" i="1" dirty="0" smtClean="0">
                <a:latin typeface="Tahoma" panose="020B0604030504040204" pitchFamily="34" charset="0"/>
                <a:ea typeface="Tahoma" panose="020B0604030504040204" pitchFamily="34" charset="0"/>
                <a:cs typeface="Tahoma" panose="020B0604030504040204" pitchFamily="34" charset="0"/>
              </a:rPr>
              <a:t> ...</a:t>
            </a:r>
            <a:r>
              <a:rPr lang="en-US" i="1" dirty="0" smtClean="0">
                <a:latin typeface="Tahoma" panose="020B0604030504040204" pitchFamily="34" charset="0"/>
                <a:ea typeface="Tahoma" panose="020B0604030504040204" pitchFamily="34" charset="0"/>
                <a:cs typeface="Tahoma" panose="020B0604030504040204" pitchFamily="34" charset="0"/>
              </a:rPr>
              <a:t> </a:t>
            </a:r>
            <a:r>
              <a:rPr lang="en-US" b="1" i="1" dirty="0">
                <a:latin typeface="Tahoma" panose="020B0604030504040204" pitchFamily="34" charset="0"/>
                <a:ea typeface="Tahoma" panose="020B0604030504040204" pitchFamily="34" charset="0"/>
                <a:cs typeface="Tahoma" panose="020B0604030504040204" pitchFamily="34" charset="0"/>
              </a:rPr>
              <a:t>ensure that any person who considers that his or her request for information</a:t>
            </a:r>
            <a:r>
              <a:rPr lang="en-US" i="1" dirty="0">
                <a:latin typeface="Tahoma" panose="020B0604030504040204" pitchFamily="34" charset="0"/>
                <a:ea typeface="Tahoma" panose="020B0604030504040204" pitchFamily="34" charset="0"/>
                <a:cs typeface="Tahoma" panose="020B0604030504040204" pitchFamily="34" charset="0"/>
              </a:rPr>
              <a:t> </a:t>
            </a:r>
            <a:r>
              <a:rPr lang="sk-SK" i="1" dirty="0" smtClean="0">
                <a:latin typeface="Tahoma" panose="020B0604030504040204" pitchFamily="34" charset="0"/>
                <a:ea typeface="Tahoma" panose="020B0604030504040204" pitchFamily="34" charset="0"/>
                <a:cs typeface="Tahoma" panose="020B0604030504040204" pitchFamily="34" charset="0"/>
              </a:rPr>
              <a:t>... </a:t>
            </a:r>
            <a:r>
              <a:rPr lang="en-US" b="1" i="1" dirty="0" smtClean="0">
                <a:latin typeface="Tahoma" panose="020B0604030504040204" pitchFamily="34" charset="0"/>
                <a:ea typeface="Tahoma" panose="020B0604030504040204" pitchFamily="34" charset="0"/>
                <a:cs typeface="Tahoma" panose="020B0604030504040204" pitchFamily="34" charset="0"/>
              </a:rPr>
              <a:t>has </a:t>
            </a:r>
            <a:r>
              <a:rPr lang="en-US" b="1" i="1" dirty="0">
                <a:latin typeface="Tahoma" panose="020B0604030504040204" pitchFamily="34" charset="0"/>
                <a:ea typeface="Tahoma" panose="020B0604030504040204" pitchFamily="34" charset="0"/>
                <a:cs typeface="Tahoma" panose="020B0604030504040204" pitchFamily="34" charset="0"/>
              </a:rPr>
              <a:t>been </a:t>
            </a:r>
            <a:r>
              <a:rPr lang="en-US" b="1" i="1" dirty="0" smtClean="0">
                <a:latin typeface="Tahoma" panose="020B0604030504040204" pitchFamily="34" charset="0"/>
                <a:ea typeface="Tahoma" panose="020B0604030504040204" pitchFamily="34" charset="0"/>
                <a:cs typeface="Tahoma" panose="020B0604030504040204" pitchFamily="34" charset="0"/>
              </a:rPr>
              <a:t>ignored</a:t>
            </a:r>
            <a:r>
              <a:rPr lang="sk-SK" i="1" dirty="0" smtClean="0">
                <a:latin typeface="Tahoma" panose="020B0604030504040204" pitchFamily="34" charset="0"/>
                <a:ea typeface="Tahoma" panose="020B0604030504040204" pitchFamily="34" charset="0"/>
                <a:cs typeface="Tahoma" panose="020B0604030504040204" pitchFamily="34" charset="0"/>
              </a:rPr>
              <a:t> ... </a:t>
            </a:r>
            <a:r>
              <a:rPr lang="en-US" b="1" i="1" dirty="0" smtClean="0">
                <a:latin typeface="Tahoma" panose="020B0604030504040204" pitchFamily="34" charset="0"/>
                <a:ea typeface="Tahoma" panose="020B0604030504040204" pitchFamily="34" charset="0"/>
                <a:cs typeface="Tahoma" panose="020B0604030504040204" pitchFamily="34" charset="0"/>
              </a:rPr>
              <a:t>has </a:t>
            </a:r>
            <a:r>
              <a:rPr lang="en-US" b="1" i="1" dirty="0">
                <a:latin typeface="Tahoma" panose="020B0604030504040204" pitchFamily="34" charset="0"/>
                <a:ea typeface="Tahoma" panose="020B0604030504040204" pitchFamily="34" charset="0"/>
                <a:cs typeface="Tahoma" panose="020B0604030504040204" pitchFamily="34" charset="0"/>
              </a:rPr>
              <a:t>access to a review procedure before a court of </a:t>
            </a:r>
            <a:r>
              <a:rPr lang="en-US" b="1" i="1" dirty="0" smtClean="0">
                <a:latin typeface="Tahoma" panose="020B0604030504040204" pitchFamily="34" charset="0"/>
                <a:ea typeface="Tahoma" panose="020B0604030504040204" pitchFamily="34" charset="0"/>
                <a:cs typeface="Tahoma" panose="020B0604030504040204" pitchFamily="34" charset="0"/>
              </a:rPr>
              <a:t>law </a:t>
            </a:r>
            <a:r>
              <a:rPr lang="sk-SK" i="1" dirty="0" smtClean="0">
                <a:latin typeface="Tahoma" panose="020B0604030504040204" pitchFamily="34" charset="0"/>
                <a:ea typeface="Tahoma" panose="020B0604030504040204" pitchFamily="34" charset="0"/>
                <a:cs typeface="Tahoma" panose="020B0604030504040204" pitchFamily="34" charset="0"/>
              </a:rPr>
              <a:t>...</a:t>
            </a:r>
            <a:r>
              <a:rPr lang="en-US" i="1" dirty="0" smtClean="0">
                <a:latin typeface="Tahoma" panose="020B0604030504040204" pitchFamily="34" charset="0"/>
                <a:ea typeface="Tahoma" panose="020B0604030504040204" pitchFamily="34" charset="0"/>
                <a:cs typeface="Tahoma" panose="020B0604030504040204" pitchFamily="34" charset="0"/>
              </a:rPr>
              <a:t>”</a:t>
            </a:r>
            <a:endParaRPr lang="sk-SK" dirty="0">
              <a:latin typeface="Tahoma" panose="020B0604030504040204" pitchFamily="34" charset="0"/>
              <a:ea typeface="Tahoma" panose="020B0604030504040204" pitchFamily="34" charset="0"/>
              <a:cs typeface="Tahoma" panose="020B0604030504040204" pitchFamily="34" charset="0"/>
            </a:endParaRPr>
          </a:p>
          <a:p>
            <a:pPr algn="just"/>
            <a:endParaRPr lang="en-US" i="1" dirty="0">
              <a:latin typeface="Tahoma" pitchFamily="34" charset="0"/>
              <a:ea typeface="Tahoma" pitchFamily="34" charset="0"/>
              <a:cs typeface="Tahoma" pitchFamily="34"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60407" y="5517232"/>
            <a:ext cx="8280920" cy="1057275"/>
          </a:xfrm>
          <a:prstGeom prst="rect">
            <a:avLst/>
          </a:prstGeom>
          <a:noFill/>
          <a:ln>
            <a:noFill/>
          </a:ln>
          <a:effectLst>
            <a:outerShdw blurRad="1270000" dir="21540000" sx="105000" sy="105000" algn="ctr" rotWithShape="0">
              <a:srgbClr val="000000">
                <a:alpha val="47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ĺžnik 1"/>
          <p:cNvSpPr/>
          <p:nvPr/>
        </p:nvSpPr>
        <p:spPr>
          <a:xfrm>
            <a:off x="524270" y="188640"/>
            <a:ext cx="8153194" cy="86177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Preliminary proceedings</a:t>
            </a:r>
            <a:endParaRPr lang="en-US" sz="5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77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par>
                          <p:cTn id="8" fill="hold">
                            <p:stCondLst>
                              <p:cond delay="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0407" y="404664"/>
            <a:ext cx="8229600" cy="4824536"/>
          </a:xfrm>
        </p:spPr>
        <p:txBody>
          <a:bodyPr>
            <a:normAutofit/>
          </a:bodyPr>
          <a:lstStyle/>
          <a:p>
            <a:pPr algn="just"/>
            <a:r>
              <a:rPr lang="sk-SK" b="1" dirty="0" smtClean="0">
                <a:latin typeface="Tahoma" panose="020B0604030504040204" pitchFamily="34" charset="0"/>
                <a:ea typeface="Tahoma" panose="020B0604030504040204" pitchFamily="34" charset="0"/>
                <a:cs typeface="Tahoma" panose="020B0604030504040204" pitchFamily="34" charset="0"/>
              </a:rPr>
              <a:t>W</a:t>
            </a:r>
            <a:r>
              <a:rPr lang="en-US" b="1" dirty="0" err="1" smtClean="0">
                <a:latin typeface="Tahoma" panose="020B0604030504040204" pitchFamily="34" charset="0"/>
                <a:ea typeface="Tahoma" panose="020B0604030504040204" pitchFamily="34" charset="0"/>
                <a:cs typeface="Tahoma" panose="020B0604030504040204" pitchFamily="34" charset="0"/>
              </a:rPr>
              <a:t>hether</a:t>
            </a:r>
            <a:r>
              <a:rPr lang="en-US" b="1" dirty="0">
                <a:latin typeface="Tahoma" panose="020B0604030504040204" pitchFamily="34" charset="0"/>
                <a:ea typeface="Tahoma" panose="020B0604030504040204" pitchFamily="34" charset="0"/>
                <a:cs typeface="Tahoma" panose="020B0604030504040204" pitchFamily="34" charset="0"/>
              </a:rPr>
              <a:t>, in the field covered by </a:t>
            </a:r>
            <a:r>
              <a:rPr lang="en-US" b="1" dirty="0" smtClean="0">
                <a:latin typeface="Tahoma" panose="020B0604030504040204" pitchFamily="34" charset="0"/>
                <a:ea typeface="Tahoma" panose="020B0604030504040204" pitchFamily="34" charset="0"/>
                <a:cs typeface="Tahoma" panose="020B0604030504040204" pitchFamily="34" charset="0"/>
              </a:rPr>
              <a:t>the </a:t>
            </a:r>
            <a:r>
              <a:rPr lang="en-US" b="1" dirty="0">
                <a:latin typeface="Tahoma" panose="020B0604030504040204" pitchFamily="34" charset="0"/>
                <a:ea typeface="Tahoma" panose="020B0604030504040204" pitchFamily="34" charset="0"/>
                <a:cs typeface="Tahoma" panose="020B0604030504040204" pitchFamily="34" charset="0"/>
              </a:rPr>
              <a:t>Aarhus </a:t>
            </a:r>
            <a:r>
              <a:rPr lang="en-US" b="1" dirty="0" smtClean="0">
                <a:latin typeface="Tahoma" panose="020B0604030504040204" pitchFamily="34" charset="0"/>
                <a:ea typeface="Tahoma" panose="020B0604030504040204" pitchFamily="34" charset="0"/>
                <a:cs typeface="Tahoma" panose="020B0604030504040204" pitchFamily="34" charset="0"/>
              </a:rPr>
              <a:t>Convention</a:t>
            </a:r>
            <a:endParaRPr lang="sk-SK" b="1" dirty="0" smtClean="0">
              <a:latin typeface="Tahoma" panose="020B0604030504040204" pitchFamily="34" charset="0"/>
              <a:ea typeface="Tahoma" panose="020B0604030504040204" pitchFamily="34" charset="0"/>
              <a:cs typeface="Tahoma" panose="020B0604030504040204" pitchFamily="34" charset="0"/>
            </a:endParaRPr>
          </a:p>
          <a:p>
            <a:pPr lvl="1" algn="just"/>
            <a:r>
              <a:rPr lang="en-US" i="1" dirty="0">
                <a:latin typeface="Tahoma" panose="020B0604030504040204" pitchFamily="34" charset="0"/>
                <a:ea typeface="Tahoma" panose="020B0604030504040204" pitchFamily="34" charset="0"/>
                <a:cs typeface="Tahoma" panose="020B0604030504040204" pitchFamily="34" charset="0"/>
              </a:rPr>
              <a:t>the </a:t>
            </a:r>
            <a:r>
              <a:rPr lang="sk-SK" i="1" dirty="0" smtClean="0">
                <a:latin typeface="Tahoma" panose="020B0604030504040204" pitchFamily="34" charset="0"/>
                <a:ea typeface="Tahoma" panose="020B0604030504040204" pitchFamily="34" charset="0"/>
                <a:cs typeface="Tahoma" panose="020B0604030504040204" pitchFamily="34" charset="0"/>
              </a:rPr>
              <a:t>EU </a:t>
            </a:r>
            <a:r>
              <a:rPr lang="en-US" i="1" dirty="0" smtClean="0">
                <a:latin typeface="Tahoma" panose="020B0604030504040204" pitchFamily="34" charset="0"/>
                <a:ea typeface="Tahoma" panose="020B0604030504040204" pitchFamily="34" charset="0"/>
                <a:cs typeface="Tahoma" panose="020B0604030504040204" pitchFamily="34" charset="0"/>
              </a:rPr>
              <a:t>has </a:t>
            </a:r>
            <a:r>
              <a:rPr lang="en-US" i="1" dirty="0">
                <a:latin typeface="Tahoma" panose="020B0604030504040204" pitchFamily="34" charset="0"/>
                <a:ea typeface="Tahoma" panose="020B0604030504040204" pitchFamily="34" charset="0"/>
                <a:cs typeface="Tahoma" panose="020B0604030504040204" pitchFamily="34" charset="0"/>
              </a:rPr>
              <a:t>exercised its powers and adopted provisions to implement the obligations which derive from it. </a:t>
            </a:r>
            <a:endParaRPr lang="sk-SK" i="1" dirty="0" smtClean="0">
              <a:latin typeface="Tahoma" panose="020B0604030504040204" pitchFamily="34" charset="0"/>
              <a:ea typeface="Tahoma" panose="020B0604030504040204" pitchFamily="34" charset="0"/>
              <a:cs typeface="Tahoma" panose="020B0604030504040204" pitchFamily="34" charset="0"/>
            </a:endParaRPr>
          </a:p>
          <a:p>
            <a:pPr lvl="1" algn="just"/>
            <a:r>
              <a:rPr lang="en-US" b="1" dirty="0" smtClean="0">
                <a:latin typeface="Tahoma" panose="020B0604030504040204" pitchFamily="34" charset="0"/>
                <a:ea typeface="Tahoma" panose="020B0604030504040204" pitchFamily="34" charset="0"/>
                <a:cs typeface="Tahoma" panose="020B0604030504040204" pitchFamily="34" charset="0"/>
              </a:rPr>
              <a:t>If </a:t>
            </a:r>
            <a:r>
              <a:rPr lang="en-US" b="1" dirty="0">
                <a:latin typeface="Tahoma" panose="020B0604030504040204" pitchFamily="34" charset="0"/>
                <a:ea typeface="Tahoma" panose="020B0604030504040204" pitchFamily="34" charset="0"/>
                <a:cs typeface="Tahoma" panose="020B0604030504040204" pitchFamily="34" charset="0"/>
              </a:rPr>
              <a:t>that were not the case, the obligations deriving from </a:t>
            </a:r>
            <a:r>
              <a:rPr lang="en-US" b="1" dirty="0" smtClean="0">
                <a:latin typeface="Tahoma" panose="020B0604030504040204" pitchFamily="34" charset="0"/>
                <a:ea typeface="Tahoma" panose="020B0604030504040204" pitchFamily="34" charset="0"/>
                <a:cs typeface="Tahoma" panose="020B0604030504040204" pitchFamily="34" charset="0"/>
              </a:rPr>
              <a:t>Aarhus </a:t>
            </a:r>
            <a:r>
              <a:rPr lang="en-US" b="1" dirty="0">
                <a:latin typeface="Tahoma" panose="020B0604030504040204" pitchFamily="34" charset="0"/>
                <a:ea typeface="Tahoma" panose="020B0604030504040204" pitchFamily="34" charset="0"/>
                <a:cs typeface="Tahoma" panose="020B0604030504040204" pitchFamily="34" charset="0"/>
              </a:rPr>
              <a:t>Convention would continue to be covered by the national </a:t>
            </a:r>
            <a:r>
              <a:rPr lang="en-US" b="1" dirty="0" smtClean="0">
                <a:latin typeface="Tahoma" panose="020B0604030504040204" pitchFamily="34" charset="0"/>
                <a:ea typeface="Tahoma" panose="020B0604030504040204" pitchFamily="34" charset="0"/>
                <a:cs typeface="Tahoma" panose="020B0604030504040204" pitchFamily="34" charset="0"/>
              </a:rPr>
              <a:t>law</a:t>
            </a:r>
            <a:endParaRPr lang="en-US" b="1" i="1" dirty="0">
              <a:latin typeface="Tahoma" pitchFamily="34" charset="0"/>
              <a:ea typeface="Tahoma" pitchFamily="34" charset="0"/>
              <a:cs typeface="Tahoma" pitchFamily="34"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60407" y="5517232"/>
            <a:ext cx="8280920" cy="1057275"/>
          </a:xfrm>
          <a:prstGeom prst="rect">
            <a:avLst/>
          </a:prstGeom>
          <a:noFill/>
          <a:ln>
            <a:noFill/>
          </a:ln>
          <a:effectLst>
            <a:outerShdw blurRad="1270000" dir="21540000" sx="105000" sy="105000" algn="ctr" rotWithShape="0">
              <a:srgbClr val="000000">
                <a:alpha val="47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155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par>
                          <p:cTn id="8" fill="hold">
                            <p:stCondLst>
                              <p:cond delay="0"/>
                            </p:stCondLst>
                            <p:childTnLst>
                              <p:par>
                                <p:cTn id="9" presetID="2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0407" y="1183978"/>
            <a:ext cx="8229600" cy="4045222"/>
          </a:xfrm>
        </p:spPr>
        <p:txBody>
          <a:bodyPr>
            <a:normAutofit/>
          </a:bodyPr>
          <a:lstStyle/>
          <a:p>
            <a:pPr algn="just"/>
            <a:r>
              <a:rPr lang="sk-SK" sz="2400" b="1" dirty="0" smtClean="0">
                <a:latin typeface="Tahoma" panose="020B0604030504040204" pitchFamily="34" charset="0"/>
                <a:ea typeface="Tahoma" panose="020B0604030504040204" pitchFamily="34" charset="0"/>
                <a:cs typeface="Tahoma" panose="020B0604030504040204" pitchFamily="34" charset="0"/>
              </a:rPr>
              <a:t>EU </a:t>
            </a:r>
            <a:r>
              <a:rPr lang="en-US" sz="2400" b="1" dirty="0" smtClean="0">
                <a:latin typeface="Tahoma" panose="020B0604030504040204" pitchFamily="34" charset="0"/>
                <a:ea typeface="Tahoma" panose="020B0604030504040204" pitchFamily="34" charset="0"/>
                <a:cs typeface="Tahoma" panose="020B0604030504040204" pitchFamily="34" charset="0"/>
              </a:rPr>
              <a:t>has </a:t>
            </a:r>
            <a:r>
              <a:rPr lang="en-US" sz="2400" b="1" dirty="0">
                <a:latin typeface="Tahoma" panose="020B0604030504040204" pitchFamily="34" charset="0"/>
                <a:ea typeface="Tahoma" panose="020B0604030504040204" pitchFamily="34" charset="0"/>
                <a:cs typeface="Tahoma" panose="020B0604030504040204" pitchFamily="34" charset="0"/>
              </a:rPr>
              <a:t>exercised its powers </a:t>
            </a:r>
            <a:endParaRPr lang="sk-SK" sz="2400" b="1" dirty="0" smtClean="0">
              <a:latin typeface="Tahoma" panose="020B0604030504040204" pitchFamily="34" charset="0"/>
              <a:ea typeface="Tahoma" panose="020B0604030504040204" pitchFamily="34" charset="0"/>
              <a:cs typeface="Tahoma" panose="020B0604030504040204" pitchFamily="34" charset="0"/>
            </a:endParaRPr>
          </a:p>
          <a:p>
            <a:pPr lvl="1" algn="just"/>
            <a:r>
              <a:rPr lang="en-US" sz="2400" i="1" dirty="0" smtClean="0">
                <a:latin typeface="Tahoma" panose="020B0604030504040204" pitchFamily="34" charset="0"/>
                <a:ea typeface="Tahoma" panose="020B0604030504040204" pitchFamily="34" charset="0"/>
                <a:cs typeface="Tahoma" panose="020B0604030504040204" pitchFamily="34" charset="0"/>
              </a:rPr>
              <a:t>and </a:t>
            </a:r>
            <a:r>
              <a:rPr lang="en-US" sz="2400" i="1" dirty="0">
                <a:latin typeface="Tahoma" panose="020B0604030504040204" pitchFamily="34" charset="0"/>
                <a:ea typeface="Tahoma" panose="020B0604030504040204" pitchFamily="34" charset="0"/>
                <a:cs typeface="Tahoma" panose="020B0604030504040204" pitchFamily="34" charset="0"/>
              </a:rPr>
              <a:t>adopted provisions in the field covered by </a:t>
            </a:r>
            <a:r>
              <a:rPr lang="en-US" sz="2400" i="1" dirty="0" smtClean="0">
                <a:latin typeface="Tahoma" panose="020B0604030504040204" pitchFamily="34" charset="0"/>
                <a:ea typeface="Tahoma" panose="020B0604030504040204" pitchFamily="34" charset="0"/>
                <a:cs typeface="Tahoma" panose="020B0604030504040204" pitchFamily="34" charset="0"/>
              </a:rPr>
              <a:t>the </a:t>
            </a:r>
            <a:r>
              <a:rPr lang="en-US" sz="2400" i="1" dirty="0">
                <a:latin typeface="Tahoma" panose="020B0604030504040204" pitchFamily="34" charset="0"/>
                <a:ea typeface="Tahoma" panose="020B0604030504040204" pitchFamily="34" charset="0"/>
                <a:cs typeface="Tahoma" panose="020B0604030504040204" pitchFamily="34" charset="0"/>
              </a:rPr>
              <a:t>Aarhus Convention, </a:t>
            </a:r>
            <a:endParaRPr lang="sk-SK" sz="2400" i="1" dirty="0" smtClean="0">
              <a:latin typeface="Tahoma" panose="020B0604030504040204" pitchFamily="34" charset="0"/>
              <a:ea typeface="Tahoma" panose="020B0604030504040204" pitchFamily="34" charset="0"/>
              <a:cs typeface="Tahoma" panose="020B0604030504040204" pitchFamily="34" charset="0"/>
            </a:endParaRPr>
          </a:p>
          <a:p>
            <a:pPr algn="just"/>
            <a:r>
              <a:rPr lang="en-US" sz="2400" b="1" dirty="0" smtClean="0">
                <a:latin typeface="Tahoma" panose="020B0604030504040204" pitchFamily="34" charset="0"/>
                <a:ea typeface="Tahoma" panose="020B0604030504040204" pitchFamily="34" charset="0"/>
                <a:cs typeface="Tahoma" panose="020B0604030504040204" pitchFamily="34" charset="0"/>
              </a:rPr>
              <a:t>the </a:t>
            </a:r>
            <a:r>
              <a:rPr lang="en-US" sz="2400" b="1" dirty="0">
                <a:latin typeface="Tahoma" panose="020B0604030504040204" pitchFamily="34" charset="0"/>
                <a:ea typeface="Tahoma" panose="020B0604030504040204" pitchFamily="34" charset="0"/>
                <a:cs typeface="Tahoma" panose="020B0604030504040204" pitchFamily="34" charset="0"/>
              </a:rPr>
              <a:t>European law would apply </a:t>
            </a:r>
            <a:endParaRPr lang="sk-SK" sz="2400" b="1" dirty="0" smtClean="0">
              <a:latin typeface="Tahoma" panose="020B0604030504040204" pitchFamily="34" charset="0"/>
              <a:ea typeface="Tahoma" panose="020B0604030504040204" pitchFamily="34" charset="0"/>
              <a:cs typeface="Tahoma" panose="020B0604030504040204" pitchFamily="34" charset="0"/>
            </a:endParaRPr>
          </a:p>
          <a:p>
            <a:pPr lvl="1" algn="just"/>
            <a:r>
              <a:rPr lang="en-US" sz="2000" i="1" dirty="0" smtClean="0">
                <a:latin typeface="Tahoma" panose="020B0604030504040204" pitchFamily="34" charset="0"/>
                <a:ea typeface="Tahoma" panose="020B0604030504040204" pitchFamily="34" charset="0"/>
                <a:cs typeface="Tahoma" panose="020B0604030504040204" pitchFamily="34" charset="0"/>
              </a:rPr>
              <a:t>the </a:t>
            </a:r>
            <a:r>
              <a:rPr lang="en-US" sz="2000" i="1" dirty="0">
                <a:latin typeface="Tahoma" panose="020B0604030504040204" pitchFamily="34" charset="0"/>
                <a:ea typeface="Tahoma" panose="020B0604030504040204" pitchFamily="34" charset="0"/>
                <a:cs typeface="Tahoma" panose="020B0604030504040204" pitchFamily="34" charset="0"/>
              </a:rPr>
              <a:t>Court of Justice to </a:t>
            </a:r>
            <a:r>
              <a:rPr lang="en-US" sz="2000" i="1" dirty="0" smtClean="0">
                <a:latin typeface="Tahoma" panose="020B0604030504040204" pitchFamily="34" charset="0"/>
                <a:ea typeface="Tahoma" panose="020B0604030504040204" pitchFamily="34" charset="0"/>
                <a:cs typeface="Tahoma" panose="020B0604030504040204" pitchFamily="34" charset="0"/>
              </a:rPr>
              <a:t>determine</a:t>
            </a:r>
            <a:r>
              <a:rPr lang="sk-SK" sz="2000" i="1" dirty="0" smtClean="0">
                <a:latin typeface="Tahoma" panose="020B0604030504040204" pitchFamily="34" charset="0"/>
                <a:ea typeface="Tahoma" panose="020B0604030504040204" pitchFamily="34" charset="0"/>
                <a:cs typeface="Tahoma" panose="020B0604030504040204" pitchFamily="34" charset="0"/>
              </a:rPr>
              <a:t>d – EU </a:t>
            </a:r>
            <a:r>
              <a:rPr lang="en-US" sz="2000" i="1" dirty="0" smtClean="0">
                <a:latin typeface="Tahoma" panose="020B0604030504040204" pitchFamily="34" charset="0"/>
                <a:ea typeface="Tahoma" panose="020B0604030504040204" pitchFamily="34" charset="0"/>
                <a:cs typeface="Tahoma" panose="020B0604030504040204" pitchFamily="34" charset="0"/>
              </a:rPr>
              <a:t>has </a:t>
            </a:r>
            <a:r>
              <a:rPr lang="en-US" sz="2000" i="1" dirty="0">
                <a:latin typeface="Tahoma" panose="020B0604030504040204" pitchFamily="34" charset="0"/>
                <a:ea typeface="Tahoma" panose="020B0604030504040204" pitchFamily="34" charset="0"/>
                <a:cs typeface="Tahoma" panose="020B0604030504040204" pitchFamily="34" charset="0"/>
              </a:rPr>
              <a:t>explicit external competence under the Art. 175 </a:t>
            </a:r>
            <a:r>
              <a:rPr lang="en-US" sz="2000" i="1" dirty="0" smtClean="0">
                <a:latin typeface="Tahoma" panose="020B0604030504040204" pitchFamily="34" charset="0"/>
                <a:ea typeface="Tahoma" panose="020B0604030504040204" pitchFamily="34" charset="0"/>
                <a:cs typeface="Tahoma" panose="020B0604030504040204" pitchFamily="34" charset="0"/>
              </a:rPr>
              <a:t>EC</a:t>
            </a:r>
            <a:endParaRPr lang="sk-SK" sz="2000" i="1" dirty="0" smtClean="0">
              <a:latin typeface="Tahoma" panose="020B0604030504040204" pitchFamily="34" charset="0"/>
              <a:ea typeface="Tahoma" panose="020B0604030504040204" pitchFamily="34" charset="0"/>
              <a:cs typeface="Tahoma" panose="020B0604030504040204" pitchFamily="34" charset="0"/>
            </a:endParaRPr>
          </a:p>
          <a:p>
            <a:pPr lvl="1" algn="just"/>
            <a:endParaRPr lang="en-US" sz="2000" i="1"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60407" y="5517232"/>
            <a:ext cx="8280920" cy="1057275"/>
          </a:xfrm>
          <a:prstGeom prst="rect">
            <a:avLst/>
          </a:prstGeom>
          <a:noFill/>
          <a:ln>
            <a:noFill/>
          </a:ln>
          <a:effectLst>
            <a:outerShdw blurRad="1270000" dir="21540000" sx="105000" sy="105000" algn="ctr" rotWithShape="0">
              <a:srgbClr val="000000">
                <a:alpha val="47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ĺžnik 1"/>
          <p:cNvSpPr/>
          <p:nvPr/>
        </p:nvSpPr>
        <p:spPr>
          <a:xfrm>
            <a:off x="1121012" y="260648"/>
            <a:ext cx="659186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Preliminary proceedings</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155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par>
                          <p:cTn id="8" fill="hold">
                            <p:stCondLst>
                              <p:cond delay="0"/>
                            </p:stCondLst>
                            <p:childTnLst>
                              <p:par>
                                <p:cTn id="9" presetID="2" presetClass="entr" presetSubtype="4"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0407" y="116632"/>
            <a:ext cx="8229600" cy="5400600"/>
          </a:xfrm>
        </p:spPr>
        <p:txBody>
          <a:bodyPr>
            <a:normAutofit/>
          </a:bodyPr>
          <a:lstStyle/>
          <a:p>
            <a:pPr algn="just"/>
            <a:r>
              <a:rPr lang="en-US" sz="2400" b="1" dirty="0" smtClean="0">
                <a:latin typeface="Tahoma" panose="020B0604030504040204" pitchFamily="34" charset="0"/>
                <a:ea typeface="Tahoma" panose="020B0604030504040204" pitchFamily="34" charset="0"/>
                <a:cs typeface="Tahoma" panose="020B0604030504040204" pitchFamily="34" charset="0"/>
              </a:rPr>
              <a:t>principle of </a:t>
            </a:r>
            <a:r>
              <a:rPr lang="en-US" sz="2400" b="1" dirty="0" smtClean="0">
                <a:latin typeface="Tahoma" panose="020B0604030504040204" pitchFamily="34" charset="0"/>
                <a:ea typeface="Tahoma" panose="020B0604030504040204" pitchFamily="34" charset="0"/>
                <a:cs typeface="Tahoma" panose="020B0604030504040204" pitchFamily="34" charset="0"/>
              </a:rPr>
              <a:t>equivalence</a:t>
            </a:r>
            <a:endParaRPr lang="sk-SK" sz="2400" b="1" dirty="0" smtClean="0">
              <a:latin typeface="Tahoma" panose="020B0604030504040204" pitchFamily="34" charset="0"/>
              <a:ea typeface="Tahoma" panose="020B0604030504040204" pitchFamily="34" charset="0"/>
              <a:cs typeface="Tahoma" panose="020B0604030504040204" pitchFamily="34" charset="0"/>
            </a:endParaRPr>
          </a:p>
          <a:p>
            <a:pPr algn="just"/>
            <a:r>
              <a:rPr lang="en-US" sz="2400" b="1" dirty="0" smtClean="0">
                <a:latin typeface="Tahoma" panose="020B0604030504040204" pitchFamily="34" charset="0"/>
                <a:ea typeface="Tahoma" panose="020B0604030504040204" pitchFamily="34" charset="0"/>
                <a:cs typeface="Tahoma" panose="020B0604030504040204" pitchFamily="34" charset="0"/>
              </a:rPr>
              <a:t>principle </a:t>
            </a:r>
            <a:r>
              <a:rPr lang="en-US" sz="2400" b="1" dirty="0" smtClean="0">
                <a:latin typeface="Tahoma" panose="020B0604030504040204" pitchFamily="34" charset="0"/>
                <a:ea typeface="Tahoma" panose="020B0604030504040204" pitchFamily="34" charset="0"/>
                <a:cs typeface="Tahoma" panose="020B0604030504040204" pitchFamily="34" charset="0"/>
              </a:rPr>
              <a:t>of effectiveness </a:t>
            </a:r>
          </a:p>
          <a:p>
            <a:pPr lvl="1" algn="just"/>
            <a:endParaRPr lang="sk-SK" sz="2000" i="1" dirty="0" smtClean="0">
              <a:latin typeface="Tahoma" panose="020B0604030504040204" pitchFamily="34" charset="0"/>
              <a:ea typeface="Tahoma" panose="020B0604030504040204" pitchFamily="34" charset="0"/>
              <a:cs typeface="Tahoma" panose="020B0604030504040204" pitchFamily="34" charset="0"/>
            </a:endParaRPr>
          </a:p>
          <a:p>
            <a:pPr marL="457200" lvl="1" indent="0" algn="just">
              <a:buNone/>
            </a:pPr>
            <a:r>
              <a:rPr lang="en-US" sz="2000" i="1" dirty="0" smtClean="0">
                <a:latin typeface="Tahoma" panose="020B0604030504040204" pitchFamily="34" charset="0"/>
                <a:ea typeface="Tahoma" panose="020B0604030504040204" pitchFamily="34" charset="0"/>
                <a:cs typeface="Tahoma" panose="020B0604030504040204" pitchFamily="34" charset="0"/>
              </a:rPr>
              <a:t> </a:t>
            </a:r>
            <a:endParaRPr lang="en-US" sz="2000" i="1" dirty="0" smtClean="0">
              <a:latin typeface="Tahoma" panose="020B0604030504040204" pitchFamily="34" charset="0"/>
              <a:ea typeface="Tahoma" panose="020B0604030504040204" pitchFamily="34" charset="0"/>
              <a:cs typeface="Tahoma" panose="020B0604030504040204" pitchFamily="34" charset="0"/>
            </a:endParaRPr>
          </a:p>
          <a:p>
            <a:pPr algn="just"/>
            <a:r>
              <a:rPr lang="en-US" sz="2400" b="1" dirty="0" smtClean="0">
                <a:latin typeface="Tahoma" panose="020B0604030504040204" pitchFamily="34" charset="0"/>
                <a:ea typeface="Tahoma" panose="020B0604030504040204" pitchFamily="34" charset="0"/>
                <a:cs typeface="Tahoma" panose="020B0604030504040204" pitchFamily="34" charset="0"/>
              </a:rPr>
              <a:t>Brown bear  - species protected by EU law</a:t>
            </a:r>
          </a:p>
          <a:p>
            <a:pPr lvl="1" algn="just"/>
            <a:r>
              <a:rPr lang="en-US" sz="2000" i="1" dirty="0" smtClean="0">
                <a:latin typeface="Tahoma" panose="020B0604030504040204" pitchFamily="34" charset="0"/>
                <a:ea typeface="Tahoma" panose="020B0604030504040204" pitchFamily="34" charset="0"/>
                <a:cs typeface="Tahoma" panose="020B0604030504040204" pitchFamily="34" charset="0"/>
              </a:rPr>
              <a:t>it is for the national court - to ensure effective judicial protection in the fields covered by EU environmental law, </a:t>
            </a:r>
          </a:p>
          <a:p>
            <a:pPr lvl="1" algn="just"/>
            <a:r>
              <a:rPr lang="en-US" sz="2000" i="1" dirty="0" smtClean="0">
                <a:latin typeface="Tahoma" panose="020B0604030504040204" pitchFamily="34" charset="0"/>
                <a:ea typeface="Tahoma" panose="020B0604030504040204" pitchFamily="34" charset="0"/>
                <a:cs typeface="Tahoma" panose="020B0604030504040204" pitchFamily="34" charset="0"/>
              </a:rPr>
              <a:t>to interpret its national law in a way which, to the fullest extent possible, is consistent with the objectives laid down in the Art. 9 (3) of the Aarhus Convention </a:t>
            </a:r>
          </a:p>
          <a:p>
            <a:pPr lvl="1" algn="just"/>
            <a:r>
              <a:rPr lang="en-US" sz="2000" i="1" dirty="0" smtClean="0">
                <a:latin typeface="Tahoma" panose="020B0604030504040204" pitchFamily="34" charset="0"/>
                <a:ea typeface="Tahoma" panose="020B0604030504040204" pitchFamily="34" charset="0"/>
                <a:cs typeface="Tahoma" panose="020B0604030504040204" pitchFamily="34" charset="0"/>
              </a:rPr>
              <a:t>even in a situation where this article does not have direct effect in the law of the European Union.</a:t>
            </a:r>
          </a:p>
          <a:p>
            <a:pPr lvl="1" algn="just"/>
            <a:endParaRPr lang="en-US" sz="2000" i="1"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60407" y="5517232"/>
            <a:ext cx="8280920" cy="1057275"/>
          </a:xfrm>
          <a:prstGeom prst="rect">
            <a:avLst/>
          </a:prstGeom>
          <a:noFill/>
          <a:ln>
            <a:noFill/>
          </a:ln>
          <a:effectLst>
            <a:outerShdw blurRad="1270000" dir="21540000" sx="105000" sy="105000" algn="ctr" rotWithShape="0">
              <a:srgbClr val="000000">
                <a:alpha val="47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45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par>
                          <p:cTn id="8" fill="hold">
                            <p:stCondLst>
                              <p:cond delay="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500"/>
                            </p:stCondLst>
                            <p:childTnLst>
                              <p:par>
                                <p:cTn id="13" presetID="16" presetClass="entr" presetSubtype="21"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par>
                          <p:cTn id="28" fill="hold">
                            <p:stCondLst>
                              <p:cond delay="2500"/>
                            </p:stCondLst>
                            <p:childTnLst>
                              <p:par>
                                <p:cTn id="29" presetID="16" presetClass="entr" presetSubtype="21"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par>
                          <p:cTn id="32" fill="hold">
                            <p:stCondLst>
                              <p:cond delay="3000"/>
                            </p:stCondLst>
                            <p:childTnLst>
                              <p:par>
                                <p:cTn id="33" presetID="16" presetClass="entr" presetSubtype="21"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0407" y="1196752"/>
            <a:ext cx="8229600" cy="5400600"/>
          </a:xfrm>
        </p:spPr>
        <p:txBody>
          <a:bodyPr>
            <a:normAutofit/>
          </a:bodyPr>
          <a:lstStyle/>
          <a:p>
            <a:pPr algn="just"/>
            <a:r>
              <a:rPr lang="sk-SK" sz="2400" b="1" i="1" dirty="0" err="1" smtClean="0">
                <a:latin typeface="Tahoma" panose="020B0604030504040204" pitchFamily="34" charset="0"/>
                <a:ea typeface="Tahoma" panose="020B0604030504040204" pitchFamily="34" charset="0"/>
                <a:cs typeface="Tahoma" panose="020B0604030504040204" pitchFamily="34" charset="0"/>
              </a:rPr>
              <a:t>Connection</a:t>
            </a:r>
            <a:r>
              <a:rPr lang="sk-SK" sz="2400" b="1" i="1" dirty="0" smtClean="0">
                <a:latin typeface="Tahoma" panose="020B0604030504040204" pitchFamily="34" charset="0"/>
                <a:ea typeface="Tahoma" panose="020B0604030504040204" pitchFamily="34" charset="0"/>
                <a:cs typeface="Tahoma" panose="020B0604030504040204" pitchFamily="34" charset="0"/>
              </a:rPr>
              <a:t> </a:t>
            </a:r>
            <a:r>
              <a:rPr lang="sk-SK" sz="2400" b="1" i="1" dirty="0" err="1" smtClean="0">
                <a:latin typeface="Tahoma" panose="020B0604030504040204" pitchFamily="34" charset="0"/>
                <a:ea typeface="Tahoma" panose="020B0604030504040204" pitchFamily="34" charset="0"/>
                <a:cs typeface="Tahoma" panose="020B0604030504040204" pitchFamily="34" charset="0"/>
              </a:rPr>
              <a:t>with</a:t>
            </a:r>
            <a:r>
              <a:rPr lang="sk-SK" sz="2400" b="1" i="1" dirty="0" smtClean="0">
                <a:latin typeface="Tahoma" panose="020B0604030504040204" pitchFamily="34" charset="0"/>
                <a:ea typeface="Tahoma" panose="020B0604030504040204" pitchFamily="34" charset="0"/>
                <a:cs typeface="Tahoma" panose="020B0604030504040204" pitchFamily="34" charset="0"/>
              </a:rPr>
              <a:t> </a:t>
            </a:r>
            <a:r>
              <a:rPr lang="sk-SK" sz="2400" b="1" i="1" dirty="0" err="1" smtClean="0">
                <a:latin typeface="Tahoma" panose="020B0604030504040204" pitchFamily="34" charset="0"/>
                <a:ea typeface="Tahoma" panose="020B0604030504040204" pitchFamily="34" charset="0"/>
                <a:cs typeface="Tahoma" panose="020B0604030504040204" pitchFamily="34" charset="0"/>
              </a:rPr>
              <a:t>procedural</a:t>
            </a:r>
            <a:r>
              <a:rPr lang="sk-SK" sz="2400" b="1" i="1" dirty="0" smtClean="0">
                <a:latin typeface="Tahoma" panose="020B0604030504040204" pitchFamily="34" charset="0"/>
                <a:ea typeface="Tahoma" panose="020B0604030504040204" pitchFamily="34" charset="0"/>
                <a:cs typeface="Tahoma" panose="020B0604030504040204" pitchFamily="34" charset="0"/>
              </a:rPr>
              <a:t> </a:t>
            </a:r>
            <a:r>
              <a:rPr lang="sk-SK" sz="2400" b="1" i="1" dirty="0" err="1" smtClean="0">
                <a:latin typeface="Tahoma" panose="020B0604030504040204" pitchFamily="34" charset="0"/>
                <a:ea typeface="Tahoma" panose="020B0604030504040204" pitchFamily="34" charset="0"/>
                <a:cs typeface="Tahoma" panose="020B0604030504040204" pitchFamily="34" charset="0"/>
              </a:rPr>
              <a:t>environmental</a:t>
            </a:r>
            <a:r>
              <a:rPr lang="sk-SK" sz="2400" b="1" i="1" dirty="0" smtClean="0">
                <a:latin typeface="Tahoma" panose="020B0604030504040204" pitchFamily="34" charset="0"/>
                <a:ea typeface="Tahoma" panose="020B0604030504040204" pitchFamily="34" charset="0"/>
                <a:cs typeface="Tahoma" panose="020B0604030504040204" pitchFamily="34" charset="0"/>
              </a:rPr>
              <a:t> </a:t>
            </a:r>
            <a:r>
              <a:rPr lang="sk-SK" sz="2400" b="1" i="1" dirty="0" err="1" smtClean="0">
                <a:latin typeface="Tahoma" panose="020B0604030504040204" pitchFamily="34" charset="0"/>
                <a:ea typeface="Tahoma" panose="020B0604030504040204" pitchFamily="34" charset="0"/>
                <a:cs typeface="Tahoma" panose="020B0604030504040204" pitchFamily="34" charset="0"/>
              </a:rPr>
              <a:t>rights</a:t>
            </a:r>
            <a:endParaRPr lang="sk-SK" sz="2400" b="1" i="1" dirty="0" smtClean="0">
              <a:latin typeface="Tahoma" panose="020B0604030504040204" pitchFamily="34" charset="0"/>
              <a:ea typeface="Tahoma" panose="020B0604030504040204" pitchFamily="34" charset="0"/>
              <a:cs typeface="Tahoma" panose="020B0604030504040204" pitchFamily="34" charset="0"/>
            </a:endParaRPr>
          </a:p>
          <a:p>
            <a:pPr algn="just"/>
            <a:endParaRPr lang="sk-SK" sz="2400" b="1" i="1" dirty="0">
              <a:latin typeface="Tahoma" panose="020B0604030504040204" pitchFamily="34" charset="0"/>
              <a:ea typeface="Tahoma" panose="020B0604030504040204" pitchFamily="34" charset="0"/>
              <a:cs typeface="Tahoma" panose="020B0604030504040204" pitchFamily="34" charset="0"/>
            </a:endParaRPr>
          </a:p>
          <a:p>
            <a:pPr algn="just"/>
            <a:r>
              <a:rPr lang="en-US" sz="2400" b="1" i="1" dirty="0" smtClean="0">
                <a:latin typeface="Tahoma" panose="020B0604030504040204" pitchFamily="34" charset="0"/>
                <a:ea typeface="Tahoma" panose="020B0604030504040204" pitchFamily="34" charset="0"/>
                <a:cs typeface="Tahoma" panose="020B0604030504040204" pitchFamily="34" charset="0"/>
              </a:rPr>
              <a:t>Art</a:t>
            </a:r>
            <a:r>
              <a:rPr lang="en-US" sz="2400" b="1" i="1" dirty="0">
                <a:latin typeface="Tahoma" panose="020B0604030504040204" pitchFamily="34" charset="0"/>
                <a:ea typeface="Tahoma" panose="020B0604030504040204" pitchFamily="34" charset="0"/>
                <a:cs typeface="Tahoma" panose="020B0604030504040204" pitchFamily="34" charset="0"/>
              </a:rPr>
              <a:t>. </a:t>
            </a:r>
            <a:r>
              <a:rPr lang="sk-SK" sz="2400" b="1" i="1" dirty="0" smtClean="0">
                <a:latin typeface="Tahoma" panose="020B0604030504040204" pitchFamily="34" charset="0"/>
                <a:ea typeface="Tahoma" panose="020B0604030504040204" pitchFamily="34" charset="0"/>
                <a:cs typeface="Tahoma" panose="020B0604030504040204" pitchFamily="34" charset="0"/>
              </a:rPr>
              <a:t>26</a:t>
            </a:r>
            <a:r>
              <a:rPr lang="en-US" sz="2400" b="1" i="1" dirty="0" smtClean="0">
                <a:latin typeface="Tahoma" panose="020B0604030504040204" pitchFamily="34" charset="0"/>
                <a:ea typeface="Tahoma" panose="020B0604030504040204" pitchFamily="34" charset="0"/>
                <a:cs typeface="Tahoma" panose="020B0604030504040204" pitchFamily="34" charset="0"/>
              </a:rPr>
              <a:t> </a:t>
            </a:r>
            <a:r>
              <a:rPr lang="en-US" sz="2400" i="1" dirty="0">
                <a:latin typeface="Tahoma" panose="020B0604030504040204" pitchFamily="34" charset="0"/>
                <a:ea typeface="Tahoma" panose="020B0604030504040204" pitchFamily="34" charset="0"/>
                <a:cs typeface="Tahoma" panose="020B0604030504040204" pitchFamily="34" charset="0"/>
              </a:rPr>
              <a:t>of the </a:t>
            </a:r>
            <a:r>
              <a:rPr lang="en-US" sz="2400" b="1" i="1" dirty="0">
                <a:latin typeface="Tahoma" panose="020B0604030504040204" pitchFamily="34" charset="0"/>
                <a:ea typeface="Tahoma" panose="020B0604030504040204" pitchFamily="34" charset="0"/>
                <a:cs typeface="Tahoma" panose="020B0604030504040204" pitchFamily="34" charset="0"/>
              </a:rPr>
              <a:t>Constitution </a:t>
            </a:r>
            <a:r>
              <a:rPr lang="en-US" sz="2400" i="1" dirty="0">
                <a:latin typeface="Tahoma" panose="020B0604030504040204" pitchFamily="34" charset="0"/>
                <a:ea typeface="Tahoma" panose="020B0604030504040204" pitchFamily="34" charset="0"/>
                <a:cs typeface="Tahoma" panose="020B0604030504040204" pitchFamily="34" charset="0"/>
              </a:rPr>
              <a:t>of the Slovak Republic. </a:t>
            </a:r>
          </a:p>
          <a:p>
            <a:pPr lvl="1" algn="just"/>
            <a:r>
              <a:rPr lang="sk-SK" sz="1800" b="1" i="1" dirty="0" err="1">
                <a:latin typeface="Tahoma" panose="020B0604030504040204" pitchFamily="34" charset="0"/>
                <a:ea typeface="Tahoma" panose="020B0604030504040204" pitchFamily="34" charset="0"/>
                <a:cs typeface="Tahoma" panose="020B0604030504040204" pitchFamily="34" charset="0"/>
              </a:rPr>
              <a:t>Right</a:t>
            </a:r>
            <a:r>
              <a:rPr lang="sk-SK" sz="1800" b="1" i="1" dirty="0">
                <a:latin typeface="Tahoma" panose="020B0604030504040204" pitchFamily="34" charset="0"/>
                <a:ea typeface="Tahoma" panose="020B0604030504040204" pitchFamily="34" charset="0"/>
                <a:cs typeface="Tahoma" panose="020B0604030504040204" pitchFamily="34" charset="0"/>
              </a:rPr>
              <a:t> </a:t>
            </a:r>
            <a:r>
              <a:rPr lang="sk-SK" sz="1800" b="1" i="1" dirty="0" smtClean="0">
                <a:latin typeface="Tahoma" panose="020B0604030504040204" pitchFamily="34" charset="0"/>
                <a:ea typeface="Tahoma" panose="020B0604030504040204" pitchFamily="34" charset="0"/>
                <a:cs typeface="Tahoma" panose="020B0604030504040204" pitchFamily="34" charset="0"/>
              </a:rPr>
              <a:t>to </a:t>
            </a:r>
            <a:r>
              <a:rPr lang="sk-SK" sz="1800" b="1" i="1" dirty="0" err="1" smtClean="0">
                <a:latin typeface="Tahoma" panose="020B0604030504040204" pitchFamily="34" charset="0"/>
                <a:ea typeface="Tahoma" panose="020B0604030504040204" pitchFamily="34" charset="0"/>
                <a:cs typeface="Tahoma" panose="020B0604030504040204" pitchFamily="34" charset="0"/>
              </a:rPr>
              <a:t>information</a:t>
            </a:r>
            <a:endParaRPr lang="sk-SK" sz="2400" b="1" i="1" dirty="0" smtClean="0">
              <a:latin typeface="Tahoma" panose="020B0604030504040204" pitchFamily="34" charset="0"/>
              <a:ea typeface="Tahoma" panose="020B0604030504040204" pitchFamily="34" charset="0"/>
              <a:cs typeface="Tahoma" panose="020B0604030504040204" pitchFamily="34" charset="0"/>
            </a:endParaRPr>
          </a:p>
          <a:p>
            <a:pPr algn="just"/>
            <a:r>
              <a:rPr lang="en-US" sz="2400" b="1" i="1" dirty="0" smtClean="0">
                <a:latin typeface="Tahoma" panose="020B0604030504040204" pitchFamily="34" charset="0"/>
                <a:ea typeface="Tahoma" panose="020B0604030504040204" pitchFamily="34" charset="0"/>
                <a:cs typeface="Tahoma" panose="020B0604030504040204" pitchFamily="34" charset="0"/>
              </a:rPr>
              <a:t>Art. 30 </a:t>
            </a:r>
            <a:r>
              <a:rPr lang="en-US" sz="2400" i="1" dirty="0" smtClean="0">
                <a:latin typeface="Tahoma" panose="020B0604030504040204" pitchFamily="34" charset="0"/>
                <a:ea typeface="Tahoma" panose="020B0604030504040204" pitchFamily="34" charset="0"/>
                <a:cs typeface="Tahoma" panose="020B0604030504040204" pitchFamily="34" charset="0"/>
              </a:rPr>
              <a:t>of the </a:t>
            </a:r>
            <a:r>
              <a:rPr lang="en-US" sz="2400" b="1" i="1" dirty="0" smtClean="0">
                <a:latin typeface="Tahoma" panose="020B0604030504040204" pitchFamily="34" charset="0"/>
                <a:ea typeface="Tahoma" panose="020B0604030504040204" pitchFamily="34" charset="0"/>
                <a:cs typeface="Tahoma" panose="020B0604030504040204" pitchFamily="34" charset="0"/>
              </a:rPr>
              <a:t>Constitution </a:t>
            </a:r>
            <a:r>
              <a:rPr lang="en-US" sz="2400" i="1" dirty="0" smtClean="0">
                <a:latin typeface="Tahoma" panose="020B0604030504040204" pitchFamily="34" charset="0"/>
                <a:ea typeface="Tahoma" panose="020B0604030504040204" pitchFamily="34" charset="0"/>
                <a:cs typeface="Tahoma" panose="020B0604030504040204" pitchFamily="34" charset="0"/>
              </a:rPr>
              <a:t>of the Slovak Republic. </a:t>
            </a:r>
          </a:p>
          <a:p>
            <a:pPr lvl="1" algn="just"/>
            <a:r>
              <a:rPr lang="sk-SK" sz="1800" b="1" i="1" dirty="0" err="1" smtClean="0">
                <a:latin typeface="Tahoma" panose="020B0604030504040204" pitchFamily="34" charset="0"/>
                <a:ea typeface="Tahoma" panose="020B0604030504040204" pitchFamily="34" charset="0"/>
                <a:cs typeface="Tahoma" panose="020B0604030504040204" pitchFamily="34" charset="0"/>
              </a:rPr>
              <a:t>Right</a:t>
            </a:r>
            <a:r>
              <a:rPr lang="sk-SK" sz="1800" b="1" i="1" dirty="0" smtClean="0">
                <a:latin typeface="Tahoma" panose="020B0604030504040204" pitchFamily="34" charset="0"/>
                <a:ea typeface="Tahoma" panose="020B0604030504040204" pitchFamily="34" charset="0"/>
                <a:cs typeface="Tahoma" panose="020B0604030504040204" pitchFamily="34" charset="0"/>
              </a:rPr>
              <a:t> </a:t>
            </a:r>
            <a:r>
              <a:rPr lang="sk-SK" sz="1800" b="1" i="1" dirty="0" err="1" smtClean="0">
                <a:latin typeface="Tahoma" panose="020B0604030504040204" pitchFamily="34" charset="0"/>
                <a:ea typeface="Tahoma" panose="020B0604030504040204" pitchFamily="34" charset="0"/>
                <a:cs typeface="Tahoma" panose="020B0604030504040204" pitchFamily="34" charset="0"/>
              </a:rPr>
              <a:t>of</a:t>
            </a:r>
            <a:r>
              <a:rPr lang="sk-SK" sz="1800" b="1" i="1" dirty="0" smtClean="0">
                <a:latin typeface="Tahoma" panose="020B0604030504040204" pitchFamily="34" charset="0"/>
                <a:ea typeface="Tahoma" panose="020B0604030504040204" pitchFamily="34" charset="0"/>
                <a:cs typeface="Tahoma" panose="020B0604030504040204" pitchFamily="34" charset="0"/>
              </a:rPr>
              <a:t> </a:t>
            </a:r>
            <a:r>
              <a:rPr lang="sk-SK" sz="1800" b="1" i="1" dirty="0" err="1" smtClean="0">
                <a:latin typeface="Tahoma" panose="020B0604030504040204" pitchFamily="34" charset="0"/>
                <a:ea typeface="Tahoma" panose="020B0604030504040204" pitchFamily="34" charset="0"/>
                <a:cs typeface="Tahoma" panose="020B0604030504040204" pitchFamily="34" charset="0"/>
              </a:rPr>
              <a:t>public</a:t>
            </a:r>
            <a:r>
              <a:rPr lang="sk-SK" sz="1800" b="1" i="1" dirty="0" smtClean="0">
                <a:latin typeface="Tahoma" panose="020B0604030504040204" pitchFamily="34" charset="0"/>
                <a:ea typeface="Tahoma" panose="020B0604030504040204" pitchFamily="34" charset="0"/>
                <a:cs typeface="Tahoma" panose="020B0604030504040204" pitchFamily="34" charset="0"/>
              </a:rPr>
              <a:t> </a:t>
            </a:r>
            <a:r>
              <a:rPr lang="sk-SK" sz="1800" b="1" i="1" dirty="0" err="1" smtClean="0">
                <a:latin typeface="Tahoma" panose="020B0604030504040204" pitchFamily="34" charset="0"/>
                <a:ea typeface="Tahoma" panose="020B0604030504040204" pitchFamily="34" charset="0"/>
                <a:cs typeface="Tahoma" panose="020B0604030504040204" pitchFamily="34" charset="0"/>
              </a:rPr>
              <a:t>participatio</a:t>
            </a:r>
            <a:r>
              <a:rPr lang="sk-SK" sz="1800" b="1" i="1" dirty="0" err="1" smtClean="0">
                <a:latin typeface="Tahoma" panose="020B0604030504040204" pitchFamily="34" charset="0"/>
                <a:ea typeface="Tahoma" panose="020B0604030504040204" pitchFamily="34" charset="0"/>
                <a:cs typeface="Tahoma" panose="020B0604030504040204" pitchFamily="34" charset="0"/>
              </a:rPr>
              <a:t>n</a:t>
            </a:r>
            <a:endParaRPr lang="en-US" sz="1800" b="1" i="1" dirty="0" smtClean="0">
              <a:latin typeface="Tahoma" panose="020B0604030504040204" pitchFamily="34" charset="0"/>
              <a:ea typeface="Tahoma" panose="020B0604030504040204" pitchFamily="34" charset="0"/>
              <a:cs typeface="Tahoma" panose="020B0604030504040204" pitchFamily="34" charset="0"/>
            </a:endParaRPr>
          </a:p>
          <a:p>
            <a:pPr algn="just"/>
            <a:r>
              <a:rPr lang="en-US" sz="2400" b="1" i="1" dirty="0" smtClean="0">
                <a:latin typeface="Tahoma" panose="020B0604030504040204" pitchFamily="34" charset="0"/>
                <a:ea typeface="Tahoma" panose="020B0604030504040204" pitchFamily="34" charset="0"/>
                <a:cs typeface="Tahoma" panose="020B0604030504040204" pitchFamily="34" charset="0"/>
              </a:rPr>
              <a:t>Art. </a:t>
            </a:r>
            <a:r>
              <a:rPr lang="sk-SK" sz="2400" b="1" i="1" dirty="0" smtClean="0">
                <a:latin typeface="Tahoma" panose="020B0604030504040204" pitchFamily="34" charset="0"/>
                <a:ea typeface="Tahoma" panose="020B0604030504040204" pitchFamily="34" charset="0"/>
                <a:cs typeface="Tahoma" panose="020B0604030504040204" pitchFamily="34" charset="0"/>
              </a:rPr>
              <a:t>44 </a:t>
            </a:r>
            <a:r>
              <a:rPr lang="en-US" sz="2400" i="1" dirty="0" smtClean="0">
                <a:latin typeface="Tahoma" panose="020B0604030504040204" pitchFamily="34" charset="0"/>
                <a:ea typeface="Tahoma" panose="020B0604030504040204" pitchFamily="34" charset="0"/>
                <a:cs typeface="Tahoma" panose="020B0604030504040204" pitchFamily="34" charset="0"/>
              </a:rPr>
              <a:t>of the </a:t>
            </a:r>
            <a:r>
              <a:rPr lang="en-US" sz="2400" b="1" i="1" dirty="0" smtClean="0">
                <a:latin typeface="Tahoma" panose="020B0604030504040204" pitchFamily="34" charset="0"/>
                <a:ea typeface="Tahoma" panose="020B0604030504040204" pitchFamily="34" charset="0"/>
                <a:cs typeface="Tahoma" panose="020B0604030504040204" pitchFamily="34" charset="0"/>
              </a:rPr>
              <a:t>Constitution </a:t>
            </a:r>
            <a:r>
              <a:rPr lang="en-US" sz="2400" i="1" dirty="0" smtClean="0">
                <a:latin typeface="Tahoma" panose="020B0604030504040204" pitchFamily="34" charset="0"/>
                <a:ea typeface="Tahoma" panose="020B0604030504040204" pitchFamily="34" charset="0"/>
                <a:cs typeface="Tahoma" panose="020B0604030504040204" pitchFamily="34" charset="0"/>
              </a:rPr>
              <a:t>of the Slovak Republic.</a:t>
            </a:r>
            <a:r>
              <a:rPr lang="en-US" sz="2400" b="1" u="sng" dirty="0" smtClean="0">
                <a:latin typeface="Tahoma" panose="020B0604030504040204" pitchFamily="34" charset="0"/>
                <a:ea typeface="Tahoma" panose="020B0604030504040204" pitchFamily="34" charset="0"/>
                <a:cs typeface="Tahoma" panose="020B0604030504040204" pitchFamily="34" charset="0"/>
              </a:rPr>
              <a:t> </a:t>
            </a:r>
            <a:endParaRPr lang="sk-SK" sz="2400" b="1" u="sng" dirty="0" smtClean="0">
              <a:latin typeface="Tahoma" panose="020B0604030504040204" pitchFamily="34" charset="0"/>
              <a:ea typeface="Tahoma" panose="020B0604030504040204" pitchFamily="34" charset="0"/>
              <a:cs typeface="Tahoma" panose="020B0604030504040204" pitchFamily="34" charset="0"/>
            </a:endParaRPr>
          </a:p>
          <a:p>
            <a:pPr lvl="1" algn="just"/>
            <a:r>
              <a:rPr lang="sk-SK" sz="2000" b="1" i="1" dirty="0" err="1" smtClean="0">
                <a:latin typeface="Tahoma" panose="020B0604030504040204" pitchFamily="34" charset="0"/>
                <a:ea typeface="Tahoma" panose="020B0604030504040204" pitchFamily="34" charset="0"/>
                <a:cs typeface="Tahoma" panose="020B0604030504040204" pitchFamily="34" charset="0"/>
              </a:rPr>
              <a:t>Right</a:t>
            </a:r>
            <a:r>
              <a:rPr lang="sk-SK" sz="2000" b="1" i="1" dirty="0" smtClean="0">
                <a:latin typeface="Tahoma" panose="020B0604030504040204" pitchFamily="34" charset="0"/>
                <a:ea typeface="Tahoma" panose="020B0604030504040204" pitchFamily="34" charset="0"/>
                <a:cs typeface="Tahoma" panose="020B0604030504040204" pitchFamily="34" charset="0"/>
              </a:rPr>
              <a:t> to a </a:t>
            </a:r>
            <a:r>
              <a:rPr lang="sk-SK" sz="2000" b="1" i="1" dirty="0" err="1" smtClean="0">
                <a:latin typeface="Tahoma" panose="020B0604030504040204" pitchFamily="34" charset="0"/>
                <a:ea typeface="Tahoma" panose="020B0604030504040204" pitchFamily="34" charset="0"/>
                <a:cs typeface="Tahoma" panose="020B0604030504040204" pitchFamily="34" charset="0"/>
              </a:rPr>
              <a:t>favorable</a:t>
            </a:r>
            <a:r>
              <a:rPr lang="sk-SK" sz="2000" b="1" i="1" dirty="0" smtClean="0">
                <a:latin typeface="Tahoma" panose="020B0604030504040204" pitchFamily="34" charset="0"/>
                <a:ea typeface="Tahoma" panose="020B0604030504040204" pitchFamily="34" charset="0"/>
                <a:cs typeface="Tahoma" panose="020B0604030504040204" pitchFamily="34" charset="0"/>
              </a:rPr>
              <a:t> </a:t>
            </a:r>
            <a:r>
              <a:rPr lang="sk-SK" sz="2000" b="1" i="1" dirty="0" err="1" smtClean="0">
                <a:latin typeface="Tahoma" panose="020B0604030504040204" pitchFamily="34" charset="0"/>
                <a:ea typeface="Tahoma" panose="020B0604030504040204" pitchFamily="34" charset="0"/>
                <a:cs typeface="Tahoma" panose="020B0604030504040204" pitchFamily="34" charset="0"/>
              </a:rPr>
              <a:t>environment</a:t>
            </a:r>
            <a:endParaRPr lang="en-US" sz="2000" b="1" i="1" dirty="0" smtClean="0">
              <a:latin typeface="Tahoma" panose="020B0604030504040204" pitchFamily="34" charset="0"/>
              <a:ea typeface="Tahoma" panose="020B0604030504040204" pitchFamily="34" charset="0"/>
              <a:cs typeface="Tahoma" panose="020B0604030504040204" pitchFamily="34" charset="0"/>
            </a:endParaRPr>
          </a:p>
          <a:p>
            <a:pPr algn="just"/>
            <a:r>
              <a:rPr lang="en-US" sz="2400" b="1" i="1" dirty="0" smtClean="0">
                <a:latin typeface="Tahoma" panose="020B0604030504040204" pitchFamily="34" charset="0"/>
                <a:ea typeface="Tahoma" panose="020B0604030504040204" pitchFamily="34" charset="0"/>
                <a:cs typeface="Tahoma" panose="020B0604030504040204" pitchFamily="34" charset="0"/>
              </a:rPr>
              <a:t>Art</a:t>
            </a:r>
            <a:r>
              <a:rPr lang="en-US" sz="2400" b="1" i="1" dirty="0">
                <a:latin typeface="Tahoma" panose="020B0604030504040204" pitchFamily="34" charset="0"/>
                <a:ea typeface="Tahoma" panose="020B0604030504040204" pitchFamily="34" charset="0"/>
                <a:cs typeface="Tahoma" panose="020B0604030504040204" pitchFamily="34" charset="0"/>
              </a:rPr>
              <a:t>. </a:t>
            </a:r>
            <a:r>
              <a:rPr lang="sk-SK" sz="2400" b="1" i="1" dirty="0" smtClean="0">
                <a:latin typeface="Tahoma" panose="020B0604030504040204" pitchFamily="34" charset="0"/>
                <a:ea typeface="Tahoma" panose="020B0604030504040204" pitchFamily="34" charset="0"/>
                <a:cs typeface="Tahoma" panose="020B0604030504040204" pitchFamily="34" charset="0"/>
              </a:rPr>
              <a:t>46</a:t>
            </a:r>
            <a:r>
              <a:rPr lang="en-US" sz="2400" b="1" i="1" dirty="0" smtClean="0">
                <a:latin typeface="Tahoma" panose="020B0604030504040204" pitchFamily="34" charset="0"/>
                <a:ea typeface="Tahoma" panose="020B0604030504040204" pitchFamily="34" charset="0"/>
                <a:cs typeface="Tahoma" panose="020B0604030504040204" pitchFamily="34" charset="0"/>
              </a:rPr>
              <a:t> </a:t>
            </a:r>
            <a:r>
              <a:rPr lang="en-US" sz="2400" i="1" dirty="0">
                <a:latin typeface="Tahoma" panose="020B0604030504040204" pitchFamily="34" charset="0"/>
                <a:ea typeface="Tahoma" panose="020B0604030504040204" pitchFamily="34" charset="0"/>
                <a:cs typeface="Tahoma" panose="020B0604030504040204" pitchFamily="34" charset="0"/>
              </a:rPr>
              <a:t>of the </a:t>
            </a:r>
            <a:r>
              <a:rPr lang="en-US" sz="2400" b="1" i="1" dirty="0">
                <a:latin typeface="Tahoma" panose="020B0604030504040204" pitchFamily="34" charset="0"/>
                <a:ea typeface="Tahoma" panose="020B0604030504040204" pitchFamily="34" charset="0"/>
                <a:cs typeface="Tahoma" panose="020B0604030504040204" pitchFamily="34" charset="0"/>
              </a:rPr>
              <a:t>Constitution </a:t>
            </a:r>
            <a:r>
              <a:rPr lang="en-US" sz="2400" i="1" dirty="0">
                <a:latin typeface="Tahoma" panose="020B0604030504040204" pitchFamily="34" charset="0"/>
                <a:ea typeface="Tahoma" panose="020B0604030504040204" pitchFamily="34" charset="0"/>
                <a:cs typeface="Tahoma" panose="020B0604030504040204" pitchFamily="34" charset="0"/>
              </a:rPr>
              <a:t>of the Slovak Republic.</a:t>
            </a:r>
            <a:r>
              <a:rPr lang="en-US" sz="2400" i="1" dirty="0" smtClean="0">
                <a:latin typeface="Tahoma" panose="020B0604030504040204" pitchFamily="34" charset="0"/>
                <a:ea typeface="Tahoma" panose="020B0604030504040204" pitchFamily="34" charset="0"/>
                <a:cs typeface="Tahoma" panose="020B0604030504040204" pitchFamily="34" charset="0"/>
              </a:rPr>
              <a:t> </a:t>
            </a:r>
            <a:endParaRPr lang="sk-SK" sz="2400" i="1" dirty="0" smtClean="0">
              <a:latin typeface="Tahoma" panose="020B0604030504040204" pitchFamily="34" charset="0"/>
              <a:ea typeface="Tahoma" panose="020B0604030504040204" pitchFamily="34" charset="0"/>
              <a:cs typeface="Tahoma" panose="020B0604030504040204" pitchFamily="34" charset="0"/>
            </a:endParaRPr>
          </a:p>
          <a:p>
            <a:pPr lvl="1" algn="just"/>
            <a:r>
              <a:rPr lang="sk-SK" sz="2000" b="1" i="1" dirty="0" err="1" smtClean="0">
                <a:latin typeface="Tahoma" panose="020B0604030504040204" pitchFamily="34" charset="0"/>
                <a:ea typeface="Tahoma" panose="020B0604030504040204" pitchFamily="34" charset="0"/>
                <a:cs typeface="Tahoma" panose="020B0604030504040204" pitchFamily="34" charset="0"/>
              </a:rPr>
              <a:t>Right</a:t>
            </a:r>
            <a:r>
              <a:rPr lang="sk-SK" sz="2000" b="1" i="1" dirty="0" smtClean="0">
                <a:latin typeface="Tahoma" panose="020B0604030504040204" pitchFamily="34" charset="0"/>
                <a:ea typeface="Tahoma" panose="020B0604030504040204" pitchFamily="34" charset="0"/>
                <a:cs typeface="Tahoma" panose="020B0604030504040204" pitchFamily="34" charset="0"/>
              </a:rPr>
              <a:t> to </a:t>
            </a:r>
            <a:r>
              <a:rPr lang="sk-SK" sz="2000" b="1" i="1" dirty="0" err="1" smtClean="0">
                <a:latin typeface="Tahoma" panose="020B0604030504040204" pitchFamily="34" charset="0"/>
                <a:ea typeface="Tahoma" panose="020B0604030504040204" pitchFamily="34" charset="0"/>
                <a:cs typeface="Tahoma" panose="020B0604030504040204" pitchFamily="34" charset="0"/>
              </a:rPr>
              <a:t>judicial</a:t>
            </a:r>
            <a:r>
              <a:rPr lang="sk-SK" sz="2000" b="1" i="1" dirty="0" smtClean="0">
                <a:latin typeface="Tahoma" panose="020B0604030504040204" pitchFamily="34" charset="0"/>
                <a:ea typeface="Tahoma" panose="020B0604030504040204" pitchFamily="34" charset="0"/>
                <a:cs typeface="Tahoma" panose="020B0604030504040204" pitchFamily="34" charset="0"/>
              </a:rPr>
              <a:t> and </a:t>
            </a:r>
            <a:r>
              <a:rPr lang="sk-SK" sz="2000" b="1" i="1" dirty="0" err="1" smtClean="0">
                <a:latin typeface="Tahoma" panose="020B0604030504040204" pitchFamily="34" charset="0"/>
                <a:ea typeface="Tahoma" panose="020B0604030504040204" pitchFamily="34" charset="0"/>
                <a:cs typeface="Tahoma" panose="020B0604030504040204" pitchFamily="34" charset="0"/>
              </a:rPr>
              <a:t>other</a:t>
            </a:r>
            <a:r>
              <a:rPr lang="sk-SK" sz="2000" b="1" i="1" dirty="0" smtClean="0">
                <a:latin typeface="Tahoma" panose="020B0604030504040204" pitchFamily="34" charset="0"/>
                <a:ea typeface="Tahoma" panose="020B0604030504040204" pitchFamily="34" charset="0"/>
                <a:cs typeface="Tahoma" panose="020B0604030504040204" pitchFamily="34" charset="0"/>
              </a:rPr>
              <a:t> </a:t>
            </a:r>
            <a:r>
              <a:rPr lang="sk-SK" sz="2000" b="1" i="1" dirty="0" err="1" smtClean="0">
                <a:latin typeface="Tahoma" panose="020B0604030504040204" pitchFamily="34" charset="0"/>
                <a:ea typeface="Tahoma" panose="020B0604030504040204" pitchFamily="34" charset="0"/>
                <a:cs typeface="Tahoma" panose="020B0604030504040204" pitchFamily="34" charset="0"/>
              </a:rPr>
              <a:t>protection</a:t>
            </a:r>
            <a:endParaRPr lang="sk-SK" sz="2000" b="1" i="1" dirty="0" smtClean="0">
              <a:latin typeface="Tahoma" panose="020B0604030504040204" pitchFamily="34" charset="0"/>
              <a:ea typeface="Tahoma" panose="020B0604030504040204" pitchFamily="34" charset="0"/>
              <a:cs typeface="Tahoma" panose="020B0604030504040204" pitchFamily="34" charset="0"/>
            </a:endParaRPr>
          </a:p>
          <a:p>
            <a:pPr algn="just"/>
            <a:r>
              <a:rPr lang="en-US" sz="2400" b="1" i="1" dirty="0">
                <a:latin typeface="Tahoma" panose="020B0604030504040204" pitchFamily="34" charset="0"/>
                <a:ea typeface="Tahoma" panose="020B0604030504040204" pitchFamily="34" charset="0"/>
                <a:cs typeface="Tahoma" panose="020B0604030504040204" pitchFamily="34" charset="0"/>
              </a:rPr>
              <a:t>Art. </a:t>
            </a:r>
            <a:r>
              <a:rPr lang="sk-SK" sz="2400" b="1" i="1" dirty="0" smtClean="0">
                <a:latin typeface="Tahoma" panose="020B0604030504040204" pitchFamily="34" charset="0"/>
                <a:ea typeface="Tahoma" panose="020B0604030504040204" pitchFamily="34" charset="0"/>
                <a:cs typeface="Tahoma" panose="020B0604030504040204" pitchFamily="34" charset="0"/>
              </a:rPr>
              <a:t>51 (1) </a:t>
            </a:r>
            <a:r>
              <a:rPr lang="en-US" sz="2400" i="1" dirty="0" smtClean="0">
                <a:latin typeface="Tahoma" panose="020B0604030504040204" pitchFamily="34" charset="0"/>
                <a:ea typeface="Tahoma" panose="020B0604030504040204" pitchFamily="34" charset="0"/>
                <a:cs typeface="Tahoma" panose="020B0604030504040204" pitchFamily="34" charset="0"/>
              </a:rPr>
              <a:t>of </a:t>
            </a:r>
            <a:r>
              <a:rPr lang="en-US" sz="2400" i="1" dirty="0">
                <a:latin typeface="Tahoma" panose="020B0604030504040204" pitchFamily="34" charset="0"/>
                <a:ea typeface="Tahoma" panose="020B0604030504040204" pitchFamily="34" charset="0"/>
                <a:cs typeface="Tahoma" panose="020B0604030504040204" pitchFamily="34" charset="0"/>
              </a:rPr>
              <a:t>the </a:t>
            </a:r>
            <a:r>
              <a:rPr lang="en-US" sz="2400" b="1" i="1" dirty="0">
                <a:latin typeface="Tahoma" panose="020B0604030504040204" pitchFamily="34" charset="0"/>
                <a:ea typeface="Tahoma" panose="020B0604030504040204" pitchFamily="34" charset="0"/>
                <a:cs typeface="Tahoma" panose="020B0604030504040204" pitchFamily="34" charset="0"/>
              </a:rPr>
              <a:t>Constitution </a:t>
            </a:r>
            <a:r>
              <a:rPr lang="en-US" sz="2400" i="1" dirty="0">
                <a:latin typeface="Tahoma" panose="020B0604030504040204" pitchFamily="34" charset="0"/>
                <a:ea typeface="Tahoma" panose="020B0604030504040204" pitchFamily="34" charset="0"/>
                <a:cs typeface="Tahoma" panose="020B0604030504040204" pitchFamily="34" charset="0"/>
              </a:rPr>
              <a:t>of the Slovak Republic</a:t>
            </a:r>
            <a:r>
              <a:rPr lang="en-US" sz="2400" i="1" dirty="0" smtClean="0">
                <a:latin typeface="Tahoma" panose="020B0604030504040204" pitchFamily="34" charset="0"/>
                <a:ea typeface="Tahoma" panose="020B0604030504040204" pitchFamily="34" charset="0"/>
                <a:cs typeface="Tahoma" panose="020B0604030504040204" pitchFamily="34" charset="0"/>
              </a:rPr>
              <a:t>.</a:t>
            </a:r>
            <a:endParaRPr lang="sk-SK" sz="2400" i="1" dirty="0" smtClean="0">
              <a:latin typeface="Tahoma" panose="020B0604030504040204" pitchFamily="34" charset="0"/>
              <a:ea typeface="Tahoma" panose="020B0604030504040204" pitchFamily="34" charset="0"/>
              <a:cs typeface="Tahoma" panose="020B0604030504040204" pitchFamily="34" charset="0"/>
            </a:endParaRPr>
          </a:p>
          <a:p>
            <a:pPr lvl="1" algn="just"/>
            <a:r>
              <a:rPr lang="sk-SK" sz="2000" i="1" dirty="0" err="1" smtClean="0">
                <a:latin typeface="Tahoma" panose="020B0604030504040204" pitchFamily="34" charset="0"/>
                <a:ea typeface="Tahoma" panose="020B0604030504040204" pitchFamily="34" charset="0"/>
                <a:cs typeface="Tahoma" panose="020B0604030504040204" pitchFamily="34" charset="0"/>
              </a:rPr>
              <a:t>Legal</a:t>
            </a:r>
            <a:r>
              <a:rPr lang="sk-SK" sz="2000" i="1" dirty="0" smtClean="0">
                <a:latin typeface="Tahoma" panose="020B0604030504040204" pitchFamily="34" charset="0"/>
                <a:ea typeface="Tahoma" panose="020B0604030504040204" pitchFamily="34" charset="0"/>
                <a:cs typeface="Tahoma" panose="020B0604030504040204" pitchFamily="34" charset="0"/>
              </a:rPr>
              <a:t> </a:t>
            </a:r>
            <a:r>
              <a:rPr lang="sk-SK" sz="2000" i="1" dirty="0" err="1" smtClean="0">
                <a:latin typeface="Tahoma" panose="020B0604030504040204" pitchFamily="34" charset="0"/>
                <a:ea typeface="Tahoma" panose="020B0604030504040204" pitchFamily="34" charset="0"/>
                <a:cs typeface="Tahoma" panose="020B0604030504040204" pitchFamily="34" charset="0"/>
              </a:rPr>
              <a:t>restriction</a:t>
            </a:r>
            <a:r>
              <a:rPr lang="sk-SK" sz="2000" i="1" dirty="0" smtClean="0">
                <a:latin typeface="Tahoma" panose="020B0604030504040204" pitchFamily="34" charset="0"/>
                <a:ea typeface="Tahoma" panose="020B0604030504040204" pitchFamily="34" charset="0"/>
                <a:cs typeface="Tahoma" panose="020B0604030504040204" pitchFamily="34" charset="0"/>
              </a:rPr>
              <a:t> </a:t>
            </a:r>
            <a:r>
              <a:rPr lang="sk-SK" sz="2000" i="1" dirty="0" err="1" smtClean="0">
                <a:latin typeface="Tahoma" panose="020B0604030504040204" pitchFamily="34" charset="0"/>
                <a:ea typeface="Tahoma" panose="020B0604030504040204" pitchFamily="34" charset="0"/>
                <a:cs typeface="Tahoma" panose="020B0604030504040204" pitchFamily="34" charset="0"/>
              </a:rPr>
              <a:t>of</a:t>
            </a:r>
            <a:r>
              <a:rPr lang="sk-SK" sz="2000" i="1" dirty="0" smtClean="0">
                <a:latin typeface="Tahoma" panose="020B0604030504040204" pitchFamily="34" charset="0"/>
                <a:ea typeface="Tahoma" panose="020B0604030504040204" pitchFamily="34" charset="0"/>
                <a:cs typeface="Tahoma" panose="020B0604030504040204" pitchFamily="34" charset="0"/>
              </a:rPr>
              <a:t> </a:t>
            </a:r>
            <a:r>
              <a:rPr lang="sk-SK" sz="2000" i="1" dirty="0" err="1" smtClean="0">
                <a:latin typeface="Tahoma" panose="020B0604030504040204" pitchFamily="34" charset="0"/>
                <a:ea typeface="Tahoma" panose="020B0604030504040204" pitchFamily="34" charset="0"/>
                <a:cs typeface="Tahoma" panose="020B0604030504040204" pitchFamily="34" charset="0"/>
              </a:rPr>
              <a:t>some</a:t>
            </a:r>
            <a:r>
              <a:rPr lang="sk-SK" sz="2000" i="1" dirty="0" smtClean="0">
                <a:latin typeface="Tahoma" panose="020B0604030504040204" pitchFamily="34" charset="0"/>
                <a:ea typeface="Tahoma" panose="020B0604030504040204" pitchFamily="34" charset="0"/>
                <a:cs typeface="Tahoma" panose="020B0604030504040204" pitchFamily="34" charset="0"/>
              </a:rPr>
              <a:t> </a:t>
            </a:r>
            <a:r>
              <a:rPr lang="sk-SK" sz="2000" i="1" dirty="0" err="1" smtClean="0">
                <a:latin typeface="Tahoma" panose="020B0604030504040204" pitchFamily="34" charset="0"/>
                <a:ea typeface="Tahoma" panose="020B0604030504040204" pitchFamily="34" charset="0"/>
                <a:cs typeface="Tahoma" panose="020B0604030504040204" pitchFamily="34" charset="0"/>
              </a:rPr>
              <a:t>rights</a:t>
            </a:r>
            <a:r>
              <a:rPr lang="sk-SK" sz="2000" i="1" dirty="0" smtClean="0">
                <a:latin typeface="Tahoma" panose="020B0604030504040204" pitchFamily="34" charset="0"/>
                <a:ea typeface="Tahoma" panose="020B0604030504040204" pitchFamily="34" charset="0"/>
                <a:cs typeface="Tahoma" panose="020B0604030504040204" pitchFamily="34" charset="0"/>
              </a:rPr>
              <a:t> (</a:t>
            </a:r>
            <a:r>
              <a:rPr lang="sk-SK" sz="2000" i="1" dirty="0" err="1" smtClean="0">
                <a:latin typeface="Tahoma" panose="020B0604030504040204" pitchFamily="34" charset="0"/>
                <a:ea typeface="Tahoma" panose="020B0604030504040204" pitchFamily="34" charset="0"/>
                <a:cs typeface="Tahoma" panose="020B0604030504040204" pitchFamily="34" charset="0"/>
              </a:rPr>
              <a:t>favorable</a:t>
            </a:r>
            <a:r>
              <a:rPr lang="sk-SK" sz="2000" i="1" dirty="0" smtClean="0">
                <a:latin typeface="Tahoma" panose="020B0604030504040204" pitchFamily="34" charset="0"/>
                <a:ea typeface="Tahoma" panose="020B0604030504040204" pitchFamily="34" charset="0"/>
                <a:cs typeface="Tahoma" panose="020B0604030504040204" pitchFamily="34" charset="0"/>
              </a:rPr>
              <a:t> </a:t>
            </a:r>
            <a:r>
              <a:rPr lang="sk-SK" sz="2000" i="1" dirty="0" err="1" smtClean="0">
                <a:latin typeface="Tahoma" panose="020B0604030504040204" pitchFamily="34" charset="0"/>
                <a:ea typeface="Tahoma" panose="020B0604030504040204" pitchFamily="34" charset="0"/>
                <a:cs typeface="Tahoma" panose="020B0604030504040204" pitchFamily="34" charset="0"/>
              </a:rPr>
              <a:t>environment</a:t>
            </a:r>
            <a:r>
              <a:rPr lang="sk-SK" sz="2000" i="1" dirty="0" smtClean="0">
                <a:latin typeface="Tahoma" panose="020B0604030504040204" pitchFamily="34" charset="0"/>
                <a:ea typeface="Tahoma" panose="020B0604030504040204" pitchFamily="34" charset="0"/>
                <a:cs typeface="Tahoma" panose="020B0604030504040204" pitchFamily="34" charset="0"/>
              </a:rPr>
              <a:t>, </a:t>
            </a:r>
            <a:r>
              <a:rPr lang="sk-SK" sz="2000" i="1" dirty="0" err="1" smtClean="0">
                <a:latin typeface="Tahoma" panose="020B0604030504040204" pitchFamily="34" charset="0"/>
                <a:ea typeface="Tahoma" panose="020B0604030504040204" pitchFamily="34" charset="0"/>
                <a:cs typeface="Tahoma" panose="020B0604030504040204" pitchFamily="34" charset="0"/>
              </a:rPr>
              <a:t>info</a:t>
            </a:r>
            <a:r>
              <a:rPr lang="sk-SK" sz="2000" i="1" dirty="0" smtClean="0">
                <a:latin typeface="Tahoma" panose="020B0604030504040204" pitchFamily="34" charset="0"/>
                <a:ea typeface="Tahoma" panose="020B0604030504040204" pitchFamily="34" charset="0"/>
                <a:cs typeface="Tahoma" panose="020B0604030504040204" pitchFamily="34" charset="0"/>
              </a:rPr>
              <a:t> </a:t>
            </a:r>
            <a:r>
              <a:rPr lang="sk-SK" sz="2000" i="1" dirty="0" err="1" smtClean="0">
                <a:latin typeface="Tahoma" panose="020B0604030504040204" pitchFamily="34" charset="0"/>
                <a:ea typeface="Tahoma" panose="020B0604030504040204" pitchFamily="34" charset="0"/>
                <a:cs typeface="Tahoma" panose="020B0604030504040204" pitchFamily="34" charset="0"/>
              </a:rPr>
              <a:t>about</a:t>
            </a:r>
            <a:r>
              <a:rPr lang="sk-SK" sz="2000" i="1" dirty="0" smtClean="0">
                <a:latin typeface="Tahoma" panose="020B0604030504040204" pitchFamily="34" charset="0"/>
                <a:ea typeface="Tahoma" panose="020B0604030504040204" pitchFamily="34" charset="0"/>
                <a:cs typeface="Tahoma" panose="020B0604030504040204" pitchFamily="34" charset="0"/>
              </a:rPr>
              <a:t> </a:t>
            </a:r>
            <a:r>
              <a:rPr lang="sk-SK" sz="2000" i="1" dirty="0" err="1" smtClean="0">
                <a:latin typeface="Tahoma" panose="020B0604030504040204" pitchFamily="34" charset="0"/>
                <a:ea typeface="Tahoma" panose="020B0604030504040204" pitchFamily="34" charset="0"/>
                <a:cs typeface="Tahoma" panose="020B0604030504040204" pitchFamily="34" charset="0"/>
              </a:rPr>
              <a:t>the</a:t>
            </a:r>
            <a:r>
              <a:rPr lang="sk-SK" sz="2000" i="1" dirty="0" smtClean="0">
                <a:latin typeface="Tahoma" panose="020B0604030504040204" pitchFamily="34" charset="0"/>
                <a:ea typeface="Tahoma" panose="020B0604030504040204" pitchFamily="34" charset="0"/>
                <a:cs typeface="Tahoma" panose="020B0604030504040204" pitchFamily="34" charset="0"/>
              </a:rPr>
              <a:t> </a:t>
            </a:r>
            <a:r>
              <a:rPr lang="sk-SK" sz="2000" i="1" dirty="0" err="1" smtClean="0">
                <a:latin typeface="Tahoma" panose="020B0604030504040204" pitchFamily="34" charset="0"/>
                <a:ea typeface="Tahoma" panose="020B0604030504040204" pitchFamily="34" charset="0"/>
                <a:cs typeface="Tahoma" panose="020B0604030504040204" pitchFamily="34" charset="0"/>
              </a:rPr>
              <a:t>environment</a:t>
            </a:r>
            <a:r>
              <a:rPr lang="sk-SK" sz="2000" i="1" dirty="0" smtClean="0">
                <a:latin typeface="Tahoma" panose="020B0604030504040204" pitchFamily="34" charset="0"/>
                <a:ea typeface="Tahoma" panose="020B0604030504040204" pitchFamily="34" charset="0"/>
                <a:cs typeface="Tahoma" panose="020B0604030504040204" pitchFamily="34" charset="0"/>
              </a:rPr>
              <a:t>, </a:t>
            </a:r>
            <a:r>
              <a:rPr lang="sk-SK" sz="2000" i="1" dirty="0" err="1" smtClean="0">
                <a:latin typeface="Tahoma" panose="020B0604030504040204" pitchFamily="34" charset="0"/>
                <a:ea typeface="Tahoma" panose="020B0604030504040204" pitchFamily="34" charset="0"/>
                <a:cs typeface="Tahoma" panose="020B0604030504040204" pitchFamily="34" charset="0"/>
              </a:rPr>
              <a:t>judicial</a:t>
            </a:r>
            <a:r>
              <a:rPr lang="sk-SK" sz="2000" i="1" dirty="0" smtClean="0">
                <a:latin typeface="Tahoma" panose="020B0604030504040204" pitchFamily="34" charset="0"/>
                <a:ea typeface="Tahoma" panose="020B0604030504040204" pitchFamily="34" charset="0"/>
                <a:cs typeface="Tahoma" panose="020B0604030504040204" pitchFamily="34" charset="0"/>
              </a:rPr>
              <a:t> </a:t>
            </a:r>
            <a:r>
              <a:rPr lang="sk-SK" sz="2000" i="1" dirty="0" err="1" smtClean="0">
                <a:latin typeface="Tahoma" panose="020B0604030504040204" pitchFamily="34" charset="0"/>
                <a:ea typeface="Tahoma" panose="020B0604030504040204" pitchFamily="34" charset="0"/>
                <a:cs typeface="Tahoma" panose="020B0604030504040204" pitchFamily="34" charset="0"/>
              </a:rPr>
              <a:t>protection</a:t>
            </a:r>
            <a:r>
              <a:rPr lang="sk-SK" sz="2000" i="1" dirty="0" smtClean="0">
                <a:latin typeface="Tahoma" panose="020B0604030504040204" pitchFamily="34" charset="0"/>
                <a:ea typeface="Tahoma" panose="020B0604030504040204" pitchFamily="34" charset="0"/>
                <a:cs typeface="Tahoma" panose="020B0604030504040204" pitchFamily="34" charset="0"/>
              </a:rPr>
              <a:t>)</a:t>
            </a:r>
          </a:p>
          <a:p>
            <a:pPr algn="just"/>
            <a:endParaRPr lang="en-US" sz="2400" dirty="0" smtClean="0">
              <a:latin typeface="Tahoma" panose="020B0604030504040204" pitchFamily="34" charset="0"/>
              <a:ea typeface="Tahoma" panose="020B0604030504040204" pitchFamily="34" charset="0"/>
              <a:cs typeface="Tahoma" panose="020B0604030504040204" pitchFamily="34" charset="0"/>
            </a:endParaRPr>
          </a:p>
          <a:p>
            <a:pPr algn="just"/>
            <a:endParaRPr lang="en-US" sz="2400" i="1" dirty="0">
              <a:latin typeface="Tahoma" panose="020B0604030504040204" pitchFamily="34" charset="0"/>
              <a:ea typeface="Tahoma" panose="020B0604030504040204" pitchFamily="34" charset="0"/>
              <a:cs typeface="Tahoma" panose="020B0604030504040204" pitchFamily="34" charset="0"/>
            </a:endParaRPr>
          </a:p>
        </p:txBody>
      </p:sp>
      <p:sp>
        <p:nvSpPr>
          <p:cNvPr id="4" name="Obdĺžnik 3"/>
          <p:cNvSpPr/>
          <p:nvPr/>
        </p:nvSpPr>
        <p:spPr>
          <a:xfrm>
            <a:off x="562469" y="332656"/>
            <a:ext cx="532229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k-SK" sz="4000" b="1" i="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Constitutional</a:t>
            </a:r>
            <a:r>
              <a:rPr lang="sk-SK" sz="40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a:t>
            </a:r>
            <a:r>
              <a:rPr lang="sk-SK" sz="4000" b="1" i="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level</a:t>
            </a:r>
            <a:endParaRPr lang="sk-SK"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486236" y="260648"/>
            <a:ext cx="7861447"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k-SK"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Problems</a:t>
            </a:r>
            <a:r>
              <a:rPr lang="sk-SK"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in </a:t>
            </a:r>
            <a:r>
              <a:rPr lang="sk-SK"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the</a:t>
            </a:r>
            <a:r>
              <a:rPr lang="sk-SK"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a:t>
            </a:r>
            <a:r>
              <a:rPr lang="sk-SK"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approach</a:t>
            </a:r>
            <a:r>
              <a:rPr lang="sk-SK"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a:t>
            </a:r>
          </a:p>
          <a:p>
            <a:pPr algn="ctr"/>
            <a:r>
              <a:rPr lang="sk-SK"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of</a:t>
            </a:r>
            <a:r>
              <a:rPr lang="sk-SK"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a:t>
            </a:r>
            <a:r>
              <a:rPr lang="sk-SK"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the</a:t>
            </a:r>
            <a:r>
              <a:rPr lang="sk-SK"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a:t>
            </a:r>
            <a:r>
              <a:rPr lang="sk-SK"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Constitutional</a:t>
            </a:r>
            <a:r>
              <a:rPr lang="sk-SK"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a:t>
            </a:r>
            <a:r>
              <a:rPr lang="sk-SK"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court</a:t>
            </a:r>
            <a:r>
              <a:rPr lang="sk-SK"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a:t>
            </a:r>
            <a:r>
              <a:rPr lang="sk-SK"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of</a:t>
            </a:r>
            <a:r>
              <a:rPr lang="sk-SK"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a:t>
            </a:r>
            <a:r>
              <a:rPr lang="sk-SK"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the</a:t>
            </a:r>
            <a:r>
              <a:rPr lang="sk-SK"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SR</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Zástupný symbol obsahu 3"/>
          <p:cNvSpPr>
            <a:spLocks noGrp="1"/>
          </p:cNvSpPr>
          <p:nvPr>
            <p:ph idx="1"/>
          </p:nvPr>
        </p:nvSpPr>
        <p:spPr>
          <a:xfrm>
            <a:off x="457200" y="1600200"/>
            <a:ext cx="8229600" cy="5069160"/>
          </a:xfrm>
        </p:spPr>
        <p:txBody>
          <a:bodyPr>
            <a:normAutofit/>
          </a:bodyPr>
          <a:lstStyle/>
          <a:p>
            <a:pPr algn="just"/>
            <a:r>
              <a:rPr lang="en-US" sz="2400" b="1" dirty="0" smtClean="0">
                <a:latin typeface="Tahoma" panose="020B0604030504040204" pitchFamily="34" charset="0"/>
                <a:ea typeface="Tahoma" panose="020B0604030504040204" pitchFamily="34" charset="0"/>
                <a:cs typeface="Tahoma" panose="020B0604030504040204" pitchFamily="34" charset="0"/>
              </a:rPr>
              <a:t>The </a:t>
            </a:r>
            <a:r>
              <a:rPr lang="en-US" sz="2400" b="1" dirty="0" err="1" smtClean="0">
                <a:latin typeface="Tahoma" panose="020B0604030504040204" pitchFamily="34" charset="0"/>
                <a:ea typeface="Tahoma" panose="020B0604030504040204" pitchFamily="34" charset="0"/>
                <a:cs typeface="Tahoma" panose="020B0604030504040204" pitchFamily="34" charset="0"/>
              </a:rPr>
              <a:t>Aarhuss</a:t>
            </a:r>
            <a:r>
              <a:rPr lang="en-US" sz="2400" b="1" dirty="0" smtClean="0">
                <a:latin typeface="Tahoma" panose="020B0604030504040204" pitchFamily="34" charset="0"/>
                <a:ea typeface="Tahoma" panose="020B0604030504040204" pitchFamily="34" charset="0"/>
                <a:cs typeface="Tahoma" panose="020B0604030504040204" pitchFamily="34" charset="0"/>
              </a:rPr>
              <a:t> Convention shall be used as an interpretation tool</a:t>
            </a:r>
          </a:p>
          <a:p>
            <a:pPr algn="just"/>
            <a:endParaRPr lang="en-US" sz="2400" b="1" dirty="0" smtClean="0">
              <a:latin typeface="Tahoma" panose="020B0604030504040204" pitchFamily="34" charset="0"/>
              <a:ea typeface="Tahoma" panose="020B0604030504040204" pitchFamily="34" charset="0"/>
              <a:cs typeface="Tahoma" panose="020B0604030504040204" pitchFamily="34" charset="0"/>
            </a:endParaRPr>
          </a:p>
          <a:p>
            <a:pPr algn="just"/>
            <a:r>
              <a:rPr lang="en-US" sz="2400" b="1" dirty="0" smtClean="0">
                <a:latin typeface="Tahoma" panose="020B0604030504040204" pitchFamily="34" charset="0"/>
                <a:ea typeface="Tahoma" panose="020B0604030504040204" pitchFamily="34" charset="0"/>
                <a:cs typeface="Tahoma" panose="020B0604030504040204" pitchFamily="34" charset="0"/>
              </a:rPr>
              <a:t>However even after the decision of the ECJ in 2011</a:t>
            </a:r>
          </a:p>
          <a:p>
            <a:pPr lvl="1" algn="just"/>
            <a:r>
              <a:rPr lang="en-US" sz="2000" dirty="0" smtClean="0">
                <a:latin typeface="Tahoma" panose="020B0604030504040204" pitchFamily="34" charset="0"/>
                <a:ea typeface="Tahoma" panose="020B0604030504040204" pitchFamily="34" charset="0"/>
                <a:cs typeface="Tahoma" panose="020B0604030504040204" pitchFamily="34" charset="0"/>
              </a:rPr>
              <a:t>Problems of the NGOs to submit successfully complaints </a:t>
            </a:r>
            <a:r>
              <a:rPr lang="sk-SK" sz="2000" dirty="0" err="1" smtClean="0">
                <a:latin typeface="Tahoma" panose="020B0604030504040204" pitchFamily="34" charset="0"/>
                <a:ea typeface="Tahoma" panose="020B0604030504040204" pitchFamily="34" charset="0"/>
                <a:cs typeface="Tahoma" panose="020B0604030504040204" pitchFamily="34" charset="0"/>
              </a:rPr>
              <a:t>connected</a:t>
            </a:r>
            <a:r>
              <a:rPr lang="sk-SK" sz="2000" dirty="0" smtClean="0">
                <a:latin typeface="Tahoma" panose="020B0604030504040204" pitchFamily="34" charset="0"/>
                <a:ea typeface="Tahoma" panose="020B0604030504040204" pitchFamily="34" charset="0"/>
                <a:cs typeface="Tahoma" panose="020B0604030504040204" pitchFamily="34" charset="0"/>
              </a:rPr>
              <a:t> </a:t>
            </a:r>
            <a:r>
              <a:rPr lang="sk-SK" sz="2000" dirty="0" err="1" smtClean="0">
                <a:latin typeface="Tahoma" panose="020B0604030504040204" pitchFamily="34" charset="0"/>
                <a:ea typeface="Tahoma" panose="020B0604030504040204" pitchFamily="34" charset="0"/>
                <a:cs typeface="Tahoma" panose="020B0604030504040204" pitchFamily="34" charset="0"/>
              </a:rPr>
              <a:t>with</a:t>
            </a:r>
            <a:r>
              <a:rPr lang="sk-SK" sz="2000" dirty="0" smtClean="0">
                <a:latin typeface="Tahoma" panose="020B0604030504040204" pitchFamily="34" charset="0"/>
                <a:ea typeface="Tahoma" panose="020B0604030504040204" pitchFamily="34" charset="0"/>
                <a:cs typeface="Tahoma" panose="020B0604030504040204" pitchFamily="34" charset="0"/>
              </a:rPr>
              <a:t> </a:t>
            </a:r>
            <a:r>
              <a:rPr lang="sk-SK" sz="2000" dirty="0" err="1" smtClean="0">
                <a:latin typeface="Tahoma" panose="020B0604030504040204" pitchFamily="34" charset="0"/>
                <a:ea typeface="Tahoma" panose="020B0604030504040204" pitchFamily="34" charset="0"/>
                <a:cs typeface="Tahoma" panose="020B0604030504040204" pitchFamily="34" charset="0"/>
              </a:rPr>
              <a:t>the</a:t>
            </a:r>
            <a:r>
              <a:rPr lang="sk-SK" sz="2000" dirty="0" smtClean="0">
                <a:latin typeface="Tahoma" panose="020B0604030504040204" pitchFamily="34" charset="0"/>
                <a:ea typeface="Tahoma" panose="020B0604030504040204" pitchFamily="34" charset="0"/>
                <a:cs typeface="Tahoma" panose="020B0604030504040204" pitchFamily="34" charset="0"/>
              </a:rPr>
              <a:t> </a:t>
            </a:r>
            <a:r>
              <a:rPr lang="sk-SK" sz="2000" dirty="0" err="1" smtClean="0">
                <a:latin typeface="Tahoma" panose="020B0604030504040204" pitchFamily="34" charset="0"/>
                <a:ea typeface="Tahoma" panose="020B0604030504040204" pitchFamily="34" charset="0"/>
                <a:cs typeface="Tahoma" panose="020B0604030504040204" pitchFamily="34" charset="0"/>
              </a:rPr>
              <a:t>right</a:t>
            </a:r>
            <a:r>
              <a:rPr lang="sk-SK" sz="2000" dirty="0" smtClean="0">
                <a:latin typeface="Tahoma" panose="020B0604030504040204" pitchFamily="34" charset="0"/>
                <a:ea typeface="Tahoma" panose="020B0604030504040204" pitchFamily="34" charset="0"/>
                <a:cs typeface="Tahoma" panose="020B0604030504040204" pitchFamily="34" charset="0"/>
              </a:rPr>
              <a:t> to a </a:t>
            </a:r>
            <a:r>
              <a:rPr lang="sk-SK" sz="2000" dirty="0" err="1" smtClean="0">
                <a:latin typeface="Tahoma" panose="020B0604030504040204" pitchFamily="34" charset="0"/>
                <a:ea typeface="Tahoma" panose="020B0604030504040204" pitchFamily="34" charset="0"/>
                <a:cs typeface="Tahoma" panose="020B0604030504040204" pitchFamily="34" charset="0"/>
              </a:rPr>
              <a:t>favorable</a:t>
            </a:r>
            <a:r>
              <a:rPr lang="sk-SK" sz="2000" dirty="0" smtClean="0">
                <a:latin typeface="Tahoma" panose="020B0604030504040204" pitchFamily="34" charset="0"/>
                <a:ea typeface="Tahoma" panose="020B0604030504040204" pitchFamily="34" charset="0"/>
                <a:cs typeface="Tahoma" panose="020B0604030504040204" pitchFamily="34" charset="0"/>
              </a:rPr>
              <a:t> </a:t>
            </a:r>
            <a:r>
              <a:rPr lang="sk-SK" sz="2000" dirty="0" err="1" smtClean="0">
                <a:latin typeface="Tahoma" panose="020B0604030504040204" pitchFamily="34" charset="0"/>
                <a:ea typeface="Tahoma" panose="020B0604030504040204" pitchFamily="34" charset="0"/>
                <a:cs typeface="Tahoma" panose="020B0604030504040204" pitchFamily="34" charset="0"/>
              </a:rPr>
              <a:t>environment</a:t>
            </a:r>
            <a:r>
              <a:rPr lang="sk-SK"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to the Constitutional court of the SR</a:t>
            </a:r>
          </a:p>
          <a:p>
            <a:pPr lvl="1" algn="just"/>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gn="just"/>
            <a:r>
              <a:rPr lang="en-US" sz="2400" b="1" dirty="0" smtClean="0">
                <a:latin typeface="Tahoma" panose="020B0604030504040204" pitchFamily="34" charset="0"/>
                <a:ea typeface="Tahoma" panose="020B0604030504040204" pitchFamily="34" charset="0"/>
                <a:cs typeface="Tahoma" panose="020B0604030504040204" pitchFamily="34" charset="0"/>
              </a:rPr>
              <a:t>Doctrine</a:t>
            </a:r>
          </a:p>
          <a:p>
            <a:pPr lvl="1" algn="just"/>
            <a:r>
              <a:rPr lang="en-US" sz="2000" dirty="0" smtClean="0">
                <a:latin typeface="Tahoma" panose="020B0604030504040204" pitchFamily="34" charset="0"/>
                <a:ea typeface="Tahoma" panose="020B0604030504040204" pitchFamily="34" charset="0"/>
                <a:cs typeface="Tahoma" panose="020B0604030504040204" pitchFamily="34" charset="0"/>
              </a:rPr>
              <a:t>Right to a favourable environment belongs only to natural persons</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077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3170465" y="260648"/>
            <a:ext cx="2492991"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k-SK"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Conclusion</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Zástupný symbol obsahu 3"/>
          <p:cNvSpPr>
            <a:spLocks noGrp="1"/>
          </p:cNvSpPr>
          <p:nvPr>
            <p:ph idx="1"/>
          </p:nvPr>
        </p:nvSpPr>
        <p:spPr>
          <a:xfrm>
            <a:off x="457200" y="1052736"/>
            <a:ext cx="8229600" cy="5616624"/>
          </a:xfrm>
        </p:spPr>
        <p:txBody>
          <a:bodyPr>
            <a:normAutofit/>
          </a:bodyPr>
          <a:lstStyle/>
          <a:p>
            <a:pPr algn="just"/>
            <a:r>
              <a:rPr lang="sk-SK" sz="2400" b="1" dirty="0" err="1" smtClean="0">
                <a:latin typeface="Tahoma" panose="020B0604030504040204" pitchFamily="34" charset="0"/>
                <a:ea typeface="Tahoma" panose="020B0604030504040204" pitchFamily="34" charset="0"/>
                <a:cs typeface="Tahoma" panose="020B0604030504040204" pitchFamily="34" charset="0"/>
              </a:rPr>
              <a:t>Approach</a:t>
            </a:r>
            <a:r>
              <a:rPr lang="sk-SK" sz="2400" b="1" dirty="0" smtClean="0">
                <a:latin typeface="Tahoma" panose="020B0604030504040204" pitchFamily="34" charset="0"/>
                <a:ea typeface="Tahoma" panose="020B0604030504040204" pitchFamily="34" charset="0"/>
                <a:cs typeface="Tahoma" panose="020B0604030504040204" pitchFamily="34" charset="0"/>
              </a:rPr>
              <a:t> </a:t>
            </a:r>
            <a:r>
              <a:rPr lang="sk-SK" sz="2400" b="1" dirty="0" err="1" smtClean="0">
                <a:latin typeface="Tahoma" panose="020B0604030504040204" pitchFamily="34" charset="0"/>
                <a:ea typeface="Tahoma" panose="020B0604030504040204" pitchFamily="34" charset="0"/>
                <a:cs typeface="Tahoma" panose="020B0604030504040204" pitchFamily="34" charset="0"/>
              </a:rPr>
              <a:t>of</a:t>
            </a:r>
            <a:r>
              <a:rPr lang="sk-SK" sz="2400" b="1" dirty="0" smtClean="0">
                <a:latin typeface="Tahoma" panose="020B0604030504040204" pitchFamily="34" charset="0"/>
                <a:ea typeface="Tahoma" panose="020B0604030504040204" pitchFamily="34" charset="0"/>
                <a:cs typeface="Tahoma" panose="020B0604030504040204" pitchFamily="34" charset="0"/>
              </a:rPr>
              <a:t> </a:t>
            </a:r>
            <a:r>
              <a:rPr lang="sk-SK" sz="2400" b="1" dirty="0" err="1" smtClean="0">
                <a:latin typeface="Tahoma" panose="020B0604030504040204" pitchFamily="34" charset="0"/>
                <a:ea typeface="Tahoma" panose="020B0604030504040204" pitchFamily="34" charset="0"/>
                <a:cs typeface="Tahoma" panose="020B0604030504040204" pitchFamily="34" charset="0"/>
              </a:rPr>
              <a:t>the</a:t>
            </a:r>
            <a:r>
              <a:rPr lang="sk-SK" sz="2400" b="1" dirty="0" smtClean="0">
                <a:latin typeface="Tahoma" panose="020B0604030504040204" pitchFamily="34" charset="0"/>
                <a:ea typeface="Tahoma" panose="020B0604030504040204" pitchFamily="34" charset="0"/>
                <a:cs typeface="Tahoma" panose="020B0604030504040204" pitchFamily="34" charset="0"/>
              </a:rPr>
              <a:t> </a:t>
            </a:r>
            <a:r>
              <a:rPr lang="sk-SK" sz="2400" b="1" dirty="0" err="1" smtClean="0">
                <a:latin typeface="Tahoma" panose="020B0604030504040204" pitchFamily="34" charset="0"/>
                <a:ea typeface="Tahoma" panose="020B0604030504040204" pitchFamily="34" charset="0"/>
                <a:cs typeface="Tahoma" panose="020B0604030504040204" pitchFamily="34" charset="0"/>
              </a:rPr>
              <a:t>Concstitutional</a:t>
            </a:r>
            <a:r>
              <a:rPr lang="sk-SK" sz="2400" b="1" dirty="0" smtClean="0">
                <a:latin typeface="Tahoma" panose="020B0604030504040204" pitchFamily="34" charset="0"/>
                <a:ea typeface="Tahoma" panose="020B0604030504040204" pitchFamily="34" charset="0"/>
                <a:cs typeface="Tahoma" panose="020B0604030504040204" pitchFamily="34" charset="0"/>
              </a:rPr>
              <a:t> </a:t>
            </a:r>
            <a:r>
              <a:rPr lang="sk-SK" sz="2400" b="1" dirty="0" err="1" smtClean="0">
                <a:latin typeface="Tahoma" panose="020B0604030504040204" pitchFamily="34" charset="0"/>
                <a:ea typeface="Tahoma" panose="020B0604030504040204" pitchFamily="34" charset="0"/>
                <a:cs typeface="Tahoma" panose="020B0604030504040204" pitchFamily="34" charset="0"/>
              </a:rPr>
              <a:t>court</a:t>
            </a:r>
            <a:r>
              <a:rPr lang="sk-SK" sz="2400" b="1" dirty="0" smtClean="0">
                <a:latin typeface="Tahoma" panose="020B0604030504040204" pitchFamily="34" charset="0"/>
                <a:ea typeface="Tahoma" panose="020B0604030504040204" pitchFamily="34" charset="0"/>
                <a:cs typeface="Tahoma" panose="020B0604030504040204" pitchFamily="34" charset="0"/>
              </a:rPr>
              <a:t> </a:t>
            </a:r>
            <a:r>
              <a:rPr lang="sk-SK" sz="2400" b="1" dirty="0" err="1" smtClean="0">
                <a:latin typeface="Tahoma" panose="020B0604030504040204" pitchFamily="34" charset="0"/>
                <a:ea typeface="Tahoma" panose="020B0604030504040204" pitchFamily="34" charset="0"/>
                <a:cs typeface="Tahoma" panose="020B0604030504040204" pitchFamily="34" charset="0"/>
              </a:rPr>
              <a:t>of</a:t>
            </a:r>
            <a:r>
              <a:rPr lang="sk-SK" sz="2400" b="1" dirty="0" smtClean="0">
                <a:latin typeface="Tahoma" panose="020B0604030504040204" pitchFamily="34" charset="0"/>
                <a:ea typeface="Tahoma" panose="020B0604030504040204" pitchFamily="34" charset="0"/>
                <a:cs typeface="Tahoma" panose="020B0604030504040204" pitchFamily="34" charset="0"/>
              </a:rPr>
              <a:t> </a:t>
            </a:r>
            <a:r>
              <a:rPr lang="sk-SK" sz="2400" b="1" dirty="0" err="1" smtClean="0">
                <a:latin typeface="Tahoma" panose="020B0604030504040204" pitchFamily="34" charset="0"/>
                <a:ea typeface="Tahoma" panose="020B0604030504040204" pitchFamily="34" charset="0"/>
                <a:cs typeface="Tahoma" panose="020B0604030504040204" pitchFamily="34" charset="0"/>
              </a:rPr>
              <a:t>the</a:t>
            </a:r>
            <a:r>
              <a:rPr lang="sk-SK" sz="2400" b="1" dirty="0" smtClean="0">
                <a:latin typeface="Tahoma" panose="020B0604030504040204" pitchFamily="34" charset="0"/>
                <a:ea typeface="Tahoma" panose="020B0604030504040204" pitchFamily="34" charset="0"/>
                <a:cs typeface="Tahoma" panose="020B0604030504040204" pitchFamily="34" charset="0"/>
              </a:rPr>
              <a:t> SR</a:t>
            </a:r>
          </a:p>
          <a:p>
            <a:pPr lvl="1" algn="just"/>
            <a:r>
              <a:rPr lang="sk-SK" sz="2000" b="1" dirty="0" err="1" smtClean="0">
                <a:latin typeface="Tahoma" panose="020B0604030504040204" pitchFamily="34" charset="0"/>
                <a:ea typeface="Tahoma" panose="020B0604030504040204" pitchFamily="34" charset="0"/>
                <a:cs typeface="Tahoma" panose="020B0604030504040204" pitchFamily="34" charset="0"/>
              </a:rPr>
              <a:t>Unsustainable</a:t>
            </a:r>
            <a:endParaRPr lang="sk-SK" sz="2000" b="1" dirty="0" smtClean="0">
              <a:latin typeface="Tahoma" panose="020B0604030504040204" pitchFamily="34" charset="0"/>
              <a:ea typeface="Tahoma" panose="020B0604030504040204" pitchFamily="34" charset="0"/>
              <a:cs typeface="Tahoma" panose="020B0604030504040204" pitchFamily="34" charset="0"/>
            </a:endParaRPr>
          </a:p>
          <a:p>
            <a:pPr lvl="1" algn="just"/>
            <a:r>
              <a:rPr lang="sk-SK" sz="2000" b="1" dirty="0" err="1" smtClean="0">
                <a:latin typeface="Tahoma" panose="020B0604030504040204" pitchFamily="34" charset="0"/>
                <a:ea typeface="Tahoma" panose="020B0604030504040204" pitchFamily="34" charset="0"/>
                <a:cs typeface="Tahoma" panose="020B0604030504040204" pitchFamily="34" charset="0"/>
              </a:rPr>
              <a:t>Aarhuss</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Convention</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as</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an</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interpretation</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tool</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may</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affect</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also</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the</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content</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of</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other</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constitutionally</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guaranteed</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rights</a:t>
            </a:r>
            <a:endParaRPr lang="sk-SK" sz="2000" b="1" dirty="0" smtClean="0">
              <a:latin typeface="Tahoma" panose="020B0604030504040204" pitchFamily="34" charset="0"/>
              <a:ea typeface="Tahoma" panose="020B0604030504040204" pitchFamily="34" charset="0"/>
              <a:cs typeface="Tahoma" panose="020B0604030504040204" pitchFamily="34" charset="0"/>
            </a:endParaRPr>
          </a:p>
          <a:p>
            <a:pPr lvl="2" algn="just"/>
            <a:r>
              <a:rPr lang="sk-SK" sz="1600" b="1" dirty="0" err="1" smtClean="0">
                <a:latin typeface="Tahoma" panose="020B0604030504040204" pitchFamily="34" charset="0"/>
                <a:ea typeface="Tahoma" panose="020B0604030504040204" pitchFamily="34" charset="0"/>
                <a:cs typeface="Tahoma" panose="020B0604030504040204" pitchFamily="34" charset="0"/>
              </a:rPr>
              <a:t>Right</a:t>
            </a:r>
            <a:r>
              <a:rPr lang="sk-SK" sz="1600" b="1" dirty="0" smtClean="0">
                <a:latin typeface="Tahoma" panose="020B0604030504040204" pitchFamily="34" charset="0"/>
                <a:ea typeface="Tahoma" panose="020B0604030504040204" pitchFamily="34" charset="0"/>
                <a:cs typeface="Tahoma" panose="020B0604030504040204" pitchFamily="34" charset="0"/>
              </a:rPr>
              <a:t> to </a:t>
            </a:r>
            <a:r>
              <a:rPr lang="sk-SK" sz="1600" b="1" dirty="0" err="1" smtClean="0">
                <a:latin typeface="Tahoma" panose="020B0604030504040204" pitchFamily="34" charset="0"/>
                <a:ea typeface="Tahoma" panose="020B0604030504040204" pitchFamily="34" charset="0"/>
                <a:cs typeface="Tahoma" panose="020B0604030504040204" pitchFamily="34" charset="0"/>
              </a:rPr>
              <a:t>judicial</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protection</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right</a:t>
            </a:r>
            <a:r>
              <a:rPr lang="sk-SK" sz="1600" b="1" dirty="0" smtClean="0">
                <a:latin typeface="Tahoma" panose="020B0604030504040204" pitchFamily="34" charset="0"/>
                <a:ea typeface="Tahoma" panose="020B0604030504040204" pitchFamily="34" charset="0"/>
                <a:cs typeface="Tahoma" panose="020B0604030504040204" pitchFamily="34" charset="0"/>
              </a:rPr>
              <a:t> to </a:t>
            </a:r>
            <a:r>
              <a:rPr lang="sk-SK" sz="1600" b="1" dirty="0" err="1" smtClean="0">
                <a:latin typeface="Tahoma" panose="020B0604030504040204" pitchFamily="34" charset="0"/>
                <a:ea typeface="Tahoma" panose="020B0604030504040204" pitchFamily="34" charset="0"/>
                <a:cs typeface="Tahoma" panose="020B0604030504040204" pitchFamily="34" charset="0"/>
              </a:rPr>
              <a:t>public</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participation</a:t>
            </a:r>
            <a:endParaRPr lang="sk-SK" sz="1600" b="1" dirty="0">
              <a:latin typeface="Tahoma" panose="020B0604030504040204" pitchFamily="34" charset="0"/>
              <a:ea typeface="Tahoma" panose="020B0604030504040204" pitchFamily="34" charset="0"/>
              <a:cs typeface="Tahoma" panose="020B0604030504040204" pitchFamily="34" charset="0"/>
            </a:endParaRPr>
          </a:p>
          <a:p>
            <a:pPr lvl="1" algn="just"/>
            <a:r>
              <a:rPr lang="sk-SK" sz="2000" b="1" dirty="0" err="1" smtClean="0">
                <a:latin typeface="Tahoma" panose="020B0604030504040204" pitchFamily="34" charset="0"/>
                <a:ea typeface="Tahoma" panose="020B0604030504040204" pitchFamily="34" charset="0"/>
                <a:cs typeface="Tahoma" panose="020B0604030504040204" pitchFamily="34" charset="0"/>
              </a:rPr>
              <a:t>Legislation</a:t>
            </a:r>
            <a:r>
              <a:rPr lang="sk-SK" sz="2000" b="1" dirty="0" smtClean="0">
                <a:latin typeface="Tahoma" panose="020B0604030504040204" pitchFamily="34" charset="0"/>
                <a:ea typeface="Tahoma" panose="020B0604030504040204" pitchFamily="34" charset="0"/>
                <a:cs typeface="Tahoma" panose="020B0604030504040204" pitchFamily="34" charset="0"/>
              </a:rPr>
              <a:t> in </a:t>
            </a:r>
            <a:r>
              <a:rPr lang="sk-SK" sz="2000" b="1" dirty="0" err="1" smtClean="0">
                <a:latin typeface="Tahoma" panose="020B0604030504040204" pitchFamily="34" charset="0"/>
                <a:ea typeface="Tahoma" panose="020B0604030504040204" pitchFamily="34" charset="0"/>
                <a:cs typeface="Tahoma" panose="020B0604030504040204" pitchFamily="34" charset="0"/>
              </a:rPr>
              <a:t>the</a:t>
            </a:r>
            <a:r>
              <a:rPr lang="sk-SK" sz="2000" b="1" dirty="0" smtClean="0">
                <a:latin typeface="Tahoma" panose="020B0604030504040204" pitchFamily="34" charset="0"/>
                <a:ea typeface="Tahoma" panose="020B0604030504040204" pitchFamily="34" charset="0"/>
                <a:cs typeface="Tahoma" panose="020B0604030504040204" pitchFamily="34" charset="0"/>
              </a:rPr>
              <a:t> SR </a:t>
            </a:r>
            <a:r>
              <a:rPr lang="sk-SK" sz="2000" b="1" dirty="0" err="1" smtClean="0">
                <a:latin typeface="Tahoma" panose="020B0604030504040204" pitchFamily="34" charset="0"/>
                <a:ea typeface="Tahoma" panose="020B0604030504040204" pitchFamily="34" charset="0"/>
                <a:cs typeface="Tahoma" panose="020B0604030504040204" pitchFamily="34" charset="0"/>
              </a:rPr>
              <a:t>slowly</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declares</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the</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environmental</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procedural</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rights</a:t>
            </a:r>
            <a:r>
              <a:rPr lang="sk-SK" sz="2000" b="1" dirty="0" smtClean="0">
                <a:latin typeface="Tahoma" panose="020B0604030504040204" pitchFamily="34" charset="0"/>
                <a:ea typeface="Tahoma" panose="020B0604030504040204" pitchFamily="34" charset="0"/>
                <a:cs typeface="Tahoma" panose="020B0604030504040204" pitchFamily="34" charset="0"/>
              </a:rPr>
              <a:t> to </a:t>
            </a:r>
            <a:r>
              <a:rPr lang="sk-SK" sz="2000" b="1" dirty="0" err="1" smtClean="0">
                <a:latin typeface="Tahoma" panose="020B0604030504040204" pitchFamily="34" charset="0"/>
                <a:ea typeface="Tahoma" panose="020B0604030504040204" pitchFamily="34" charset="0"/>
                <a:cs typeface="Tahoma" panose="020B0604030504040204" pitchFamily="34" charset="0"/>
              </a:rPr>
              <a:t>the</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public</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concerned</a:t>
            </a:r>
            <a:r>
              <a:rPr lang="sk-SK" sz="2000" b="1" dirty="0" smtClean="0">
                <a:latin typeface="Tahoma" panose="020B0604030504040204" pitchFamily="34" charset="0"/>
                <a:ea typeface="Tahoma" panose="020B0604030504040204" pitchFamily="34" charset="0"/>
                <a:cs typeface="Tahoma" panose="020B0604030504040204" pitchFamily="34" charset="0"/>
              </a:rPr>
              <a:t> </a:t>
            </a:r>
          </a:p>
          <a:p>
            <a:pPr lvl="2" algn="just"/>
            <a:r>
              <a:rPr lang="sk-SK" sz="1600" b="1" dirty="0" smtClean="0">
                <a:latin typeface="Tahoma" panose="020B0604030504040204" pitchFamily="34" charset="0"/>
                <a:ea typeface="Tahoma" panose="020B0604030504040204" pitchFamily="34" charset="0"/>
                <a:cs typeface="Tahoma" panose="020B0604030504040204" pitchFamily="34" charset="0"/>
              </a:rPr>
              <a:t>E. g. </a:t>
            </a:r>
            <a:r>
              <a:rPr lang="sk-SK" sz="1600" b="1" dirty="0" err="1" smtClean="0">
                <a:latin typeface="Tahoma" panose="020B0604030504040204" pitchFamily="34" charset="0"/>
                <a:ea typeface="Tahoma" panose="020B0604030504040204" pitchFamily="34" charset="0"/>
                <a:cs typeface="Tahoma" panose="020B0604030504040204" pitchFamily="34" charset="0"/>
              </a:rPr>
              <a:t>the</a:t>
            </a:r>
            <a:r>
              <a:rPr lang="sk-SK" sz="1600" b="1" dirty="0" smtClean="0">
                <a:latin typeface="Tahoma" panose="020B0604030504040204" pitchFamily="34" charset="0"/>
                <a:ea typeface="Tahoma" panose="020B0604030504040204" pitchFamily="34" charset="0"/>
                <a:cs typeface="Tahoma" panose="020B0604030504040204" pitchFamily="34" charset="0"/>
              </a:rPr>
              <a:t> Art. 24 (2) </a:t>
            </a:r>
            <a:r>
              <a:rPr lang="sk-SK" sz="1600" b="1" dirty="0" err="1" smtClean="0">
                <a:latin typeface="Tahoma" panose="020B0604030504040204" pitchFamily="34" charset="0"/>
                <a:ea typeface="Tahoma" panose="020B0604030504040204" pitchFamily="34" charset="0"/>
                <a:cs typeface="Tahoma" panose="020B0604030504040204" pitchFamily="34" charset="0"/>
              </a:rPr>
              <a:t>of</a:t>
            </a:r>
            <a:r>
              <a:rPr lang="sk-SK" sz="1600" b="1" dirty="0" smtClean="0">
                <a:latin typeface="Tahoma" panose="020B0604030504040204" pitchFamily="34" charset="0"/>
                <a:ea typeface="Tahoma" panose="020B0604030504040204" pitchFamily="34" charset="0"/>
                <a:cs typeface="Tahoma" panose="020B0604030504040204" pitchFamily="34" charset="0"/>
              </a:rPr>
              <a:t> new EIA </a:t>
            </a:r>
            <a:r>
              <a:rPr lang="sk-SK" sz="1600" b="1" dirty="0" err="1" smtClean="0">
                <a:latin typeface="Tahoma" panose="020B0604030504040204" pitchFamily="34" charset="0"/>
                <a:ea typeface="Tahoma" panose="020B0604030504040204" pitchFamily="34" charset="0"/>
                <a:cs typeface="Tahoma" panose="020B0604030504040204" pitchFamily="34" charset="0"/>
              </a:rPr>
              <a:t>act</a:t>
            </a:r>
            <a:r>
              <a:rPr lang="sk-SK" sz="1600" b="1" dirty="0" smtClean="0">
                <a:latin typeface="Tahoma" panose="020B0604030504040204" pitchFamily="34" charset="0"/>
                <a:ea typeface="Tahoma" panose="020B0604030504040204" pitchFamily="34" charset="0"/>
                <a:cs typeface="Tahoma" panose="020B0604030504040204" pitchFamily="34" charset="0"/>
              </a:rPr>
              <a:t> – </a:t>
            </a:r>
            <a:r>
              <a:rPr lang="sk-SK" sz="1600" b="1" dirty="0" err="1" smtClean="0">
                <a:latin typeface="Tahoma" panose="020B0604030504040204" pitchFamily="34" charset="0"/>
                <a:ea typeface="Tahoma" panose="020B0604030504040204" pitchFamily="34" charset="0"/>
                <a:cs typeface="Tahoma" panose="020B0604030504040204" pitchFamily="34" charset="0"/>
              </a:rPr>
              <a:t>the</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public</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concerned</a:t>
            </a:r>
            <a:r>
              <a:rPr lang="sk-SK" sz="1600" b="1" dirty="0" smtClean="0">
                <a:latin typeface="Tahoma" panose="020B0604030504040204" pitchFamily="34" charset="0"/>
                <a:ea typeface="Tahoma" panose="020B0604030504040204" pitchFamily="34" charset="0"/>
                <a:cs typeface="Tahoma" panose="020B0604030504040204" pitchFamily="34" charset="0"/>
              </a:rPr>
              <a:t> has </a:t>
            </a:r>
            <a:r>
              <a:rPr lang="sk-SK" sz="1600" b="1" dirty="0" err="1" smtClean="0">
                <a:latin typeface="Tahoma" panose="020B0604030504040204" pitchFamily="34" charset="0"/>
                <a:ea typeface="Tahoma" panose="020B0604030504040204" pitchFamily="34" charset="0"/>
                <a:cs typeface="Tahoma" panose="020B0604030504040204" pitchFamily="34" charset="0"/>
              </a:rPr>
              <a:t>the</a:t>
            </a:r>
            <a:r>
              <a:rPr lang="sk-SK" sz="1600" b="1" dirty="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right</a:t>
            </a:r>
            <a:r>
              <a:rPr lang="sk-SK" sz="1600" b="1" dirty="0" smtClean="0">
                <a:latin typeface="Tahoma" panose="020B0604030504040204" pitchFamily="34" charset="0"/>
                <a:ea typeface="Tahoma" panose="020B0604030504040204" pitchFamily="34" charset="0"/>
                <a:cs typeface="Tahoma" panose="020B0604030504040204" pitchFamily="34" charset="0"/>
              </a:rPr>
              <a:t> to a </a:t>
            </a:r>
            <a:r>
              <a:rPr lang="sk-SK" sz="1600" b="1" dirty="0" err="1" smtClean="0">
                <a:latin typeface="Tahoma" panose="020B0604030504040204" pitchFamily="34" charset="0"/>
                <a:ea typeface="Tahoma" panose="020B0604030504040204" pitchFamily="34" charset="0"/>
                <a:cs typeface="Tahoma" panose="020B0604030504040204" pitchFamily="34" charset="0"/>
              </a:rPr>
              <a:t>favorable</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environment</a:t>
            </a:r>
            <a:endParaRPr lang="sk-SK" sz="1600" b="1" dirty="0" smtClean="0">
              <a:latin typeface="Tahoma" panose="020B0604030504040204" pitchFamily="34" charset="0"/>
              <a:ea typeface="Tahoma" panose="020B0604030504040204" pitchFamily="34" charset="0"/>
              <a:cs typeface="Tahoma" panose="020B0604030504040204" pitchFamily="34" charset="0"/>
            </a:endParaRPr>
          </a:p>
          <a:p>
            <a:pPr lvl="2" algn="just"/>
            <a:endParaRPr lang="sk-SK" sz="1600" b="1" dirty="0">
              <a:latin typeface="Tahoma" panose="020B0604030504040204" pitchFamily="34" charset="0"/>
              <a:ea typeface="Tahoma" panose="020B0604030504040204" pitchFamily="34" charset="0"/>
              <a:cs typeface="Tahoma" panose="020B0604030504040204" pitchFamily="34" charset="0"/>
            </a:endParaRPr>
          </a:p>
          <a:p>
            <a:pPr lvl="2" algn="just"/>
            <a:r>
              <a:rPr lang="sk-SK" sz="1600" b="1" dirty="0" smtClean="0">
                <a:latin typeface="Tahoma" panose="020B0604030504040204" pitchFamily="34" charset="0"/>
                <a:ea typeface="Tahoma" panose="020B0604030504040204" pitchFamily="34" charset="0"/>
                <a:cs typeface="Tahoma" panose="020B0604030504040204" pitchFamily="34" charset="0"/>
              </a:rPr>
              <a:t>E. g. </a:t>
            </a:r>
            <a:r>
              <a:rPr lang="sk-SK" sz="1600" b="1" dirty="0" err="1" smtClean="0">
                <a:latin typeface="Tahoma" panose="020B0604030504040204" pitchFamily="34" charset="0"/>
                <a:ea typeface="Tahoma" panose="020B0604030504040204" pitchFamily="34" charset="0"/>
                <a:cs typeface="Tahoma" panose="020B0604030504040204" pitchFamily="34" charset="0"/>
              </a:rPr>
              <a:t>the</a:t>
            </a:r>
            <a:r>
              <a:rPr lang="sk-SK" sz="1600" b="1" dirty="0" smtClean="0">
                <a:latin typeface="Tahoma" panose="020B0604030504040204" pitchFamily="34" charset="0"/>
                <a:ea typeface="Tahoma" panose="020B0604030504040204" pitchFamily="34" charset="0"/>
                <a:cs typeface="Tahoma" panose="020B0604030504040204" pitchFamily="34" charset="0"/>
              </a:rPr>
              <a:t> Art. 42 </a:t>
            </a:r>
            <a:r>
              <a:rPr lang="sk-SK" sz="1600" b="1" dirty="0" err="1" smtClean="0">
                <a:latin typeface="Tahoma" panose="020B0604030504040204" pitchFamily="34" charset="0"/>
                <a:ea typeface="Tahoma" panose="020B0604030504040204" pitchFamily="34" charset="0"/>
                <a:cs typeface="Tahoma" panose="020B0604030504040204" pitchFamily="34" charset="0"/>
              </a:rPr>
              <a:t>of</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the</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Administrative</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Judicial</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Code</a:t>
            </a:r>
            <a:r>
              <a:rPr lang="sk-SK" sz="1600" b="1" dirty="0" smtClean="0">
                <a:latin typeface="Tahoma" panose="020B0604030504040204" pitchFamily="34" charset="0"/>
                <a:ea typeface="Tahoma" panose="020B0604030504040204" pitchFamily="34" charset="0"/>
                <a:cs typeface="Tahoma" panose="020B0604030504040204" pitchFamily="34" charset="0"/>
              </a:rPr>
              <a:t> – </a:t>
            </a:r>
            <a:r>
              <a:rPr lang="sk-SK" sz="1600" b="1" dirty="0" err="1" smtClean="0">
                <a:latin typeface="Tahoma" panose="020B0604030504040204" pitchFamily="34" charset="0"/>
                <a:ea typeface="Tahoma" panose="020B0604030504040204" pitchFamily="34" charset="0"/>
                <a:cs typeface="Tahoma" panose="020B0604030504040204" pitchFamily="34" charset="0"/>
              </a:rPr>
              <a:t>if</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the</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public</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concerned</a:t>
            </a:r>
            <a:r>
              <a:rPr lang="sk-SK" sz="1600" b="1" dirty="0" smtClean="0">
                <a:latin typeface="Tahoma" panose="020B0604030504040204" pitchFamily="34" charset="0"/>
                <a:ea typeface="Tahoma" panose="020B0604030504040204" pitchFamily="34" charset="0"/>
                <a:cs typeface="Tahoma" panose="020B0604030504040204" pitchFamily="34" charset="0"/>
              </a:rPr>
              <a:t> has a </a:t>
            </a:r>
            <a:r>
              <a:rPr lang="sk-SK" sz="1600" b="1" dirty="0" err="1" smtClean="0">
                <a:latin typeface="Tahoma" panose="020B0604030504040204" pitchFamily="34" charset="0"/>
                <a:ea typeface="Tahoma" panose="020B0604030504040204" pitchFamily="34" charset="0"/>
                <a:cs typeface="Tahoma" panose="020B0604030504040204" pitchFamily="34" charset="0"/>
              </a:rPr>
              <a:t>special</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right</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under</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the</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special</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legislation</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it</a:t>
            </a:r>
            <a:r>
              <a:rPr lang="sk-SK" sz="1600" b="1" dirty="0" smtClean="0">
                <a:latin typeface="Tahoma" panose="020B0604030504040204" pitchFamily="34" charset="0"/>
                <a:ea typeface="Tahoma" panose="020B0604030504040204" pitchFamily="34" charset="0"/>
                <a:cs typeface="Tahoma" panose="020B0604030504040204" pitchFamily="34" charset="0"/>
              </a:rPr>
              <a:t> has </a:t>
            </a:r>
            <a:r>
              <a:rPr lang="sk-SK" sz="1600" b="1" dirty="0" err="1" smtClean="0">
                <a:latin typeface="Tahoma" panose="020B0604030504040204" pitchFamily="34" charset="0"/>
                <a:ea typeface="Tahoma" panose="020B0604030504040204" pitchFamily="34" charset="0"/>
                <a:cs typeface="Tahoma" panose="020B0604030504040204" pitchFamily="34" charset="0"/>
              </a:rPr>
              <a:t>also</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the</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right</a:t>
            </a:r>
            <a:r>
              <a:rPr lang="sk-SK" sz="1600" b="1" dirty="0" smtClean="0">
                <a:latin typeface="Tahoma" panose="020B0604030504040204" pitchFamily="34" charset="0"/>
                <a:ea typeface="Tahoma" panose="020B0604030504040204" pitchFamily="34" charset="0"/>
                <a:cs typeface="Tahoma" panose="020B0604030504040204" pitchFamily="34" charset="0"/>
              </a:rPr>
              <a:t> t a </a:t>
            </a:r>
            <a:r>
              <a:rPr lang="sk-SK" sz="1600" b="1" dirty="0" err="1" smtClean="0">
                <a:latin typeface="Tahoma" panose="020B0604030504040204" pitchFamily="34" charset="0"/>
                <a:ea typeface="Tahoma" panose="020B0604030504040204" pitchFamily="34" charset="0"/>
                <a:cs typeface="Tahoma" panose="020B0604030504040204" pitchFamily="34" charset="0"/>
              </a:rPr>
              <a:t>judicial</a:t>
            </a:r>
            <a:r>
              <a:rPr lang="sk-SK" sz="1600" b="1" dirty="0" smtClean="0">
                <a:latin typeface="Tahoma" panose="020B0604030504040204" pitchFamily="34" charset="0"/>
                <a:ea typeface="Tahoma" panose="020B0604030504040204" pitchFamily="34" charset="0"/>
                <a:cs typeface="Tahoma" panose="020B0604030504040204" pitchFamily="34" charset="0"/>
              </a:rPr>
              <a:t> </a:t>
            </a:r>
            <a:r>
              <a:rPr lang="sk-SK" sz="1600" b="1" dirty="0" err="1" smtClean="0">
                <a:latin typeface="Tahoma" panose="020B0604030504040204" pitchFamily="34" charset="0"/>
                <a:ea typeface="Tahoma" panose="020B0604030504040204" pitchFamily="34" charset="0"/>
                <a:cs typeface="Tahoma" panose="020B0604030504040204" pitchFamily="34" charset="0"/>
              </a:rPr>
              <a:t>protection</a:t>
            </a:r>
            <a:endParaRPr lang="sk-SK" sz="1600" b="1" dirty="0">
              <a:latin typeface="Tahoma" panose="020B0604030504040204" pitchFamily="34" charset="0"/>
              <a:ea typeface="Tahoma" panose="020B0604030504040204" pitchFamily="34" charset="0"/>
              <a:cs typeface="Tahoma" panose="020B0604030504040204" pitchFamily="34" charset="0"/>
            </a:endParaRPr>
          </a:p>
          <a:p>
            <a:pPr lvl="1" algn="just"/>
            <a:endParaRPr lang="sk-SK" sz="2000" b="1" dirty="0" smtClean="0">
              <a:latin typeface="Tahoma" panose="020B0604030504040204" pitchFamily="34" charset="0"/>
              <a:ea typeface="Tahoma" panose="020B0604030504040204" pitchFamily="34" charset="0"/>
              <a:cs typeface="Tahoma" panose="020B0604030504040204" pitchFamily="34" charset="0"/>
            </a:endParaRPr>
          </a:p>
          <a:p>
            <a:pPr lvl="1" algn="just"/>
            <a:endParaRPr lang="en-US" sz="2000" b="1"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402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3170465" y="260648"/>
            <a:ext cx="2492991"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k-SK"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Conclusion</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Zástupný symbol obsahu 3"/>
          <p:cNvSpPr>
            <a:spLocks noGrp="1"/>
          </p:cNvSpPr>
          <p:nvPr>
            <p:ph idx="1"/>
          </p:nvPr>
        </p:nvSpPr>
        <p:spPr>
          <a:xfrm>
            <a:off x="457200" y="1052736"/>
            <a:ext cx="8229600" cy="5616624"/>
          </a:xfrm>
        </p:spPr>
        <p:txBody>
          <a:bodyPr>
            <a:normAutofit/>
          </a:bodyPr>
          <a:lstStyle/>
          <a:p>
            <a:pPr algn="just"/>
            <a:r>
              <a:rPr lang="sk-SK" sz="2400" b="1" dirty="0" err="1" smtClean="0">
                <a:latin typeface="Tahoma" panose="020B0604030504040204" pitchFamily="34" charset="0"/>
                <a:ea typeface="Tahoma" panose="020B0604030504040204" pitchFamily="34" charset="0"/>
                <a:cs typeface="Tahoma" panose="020B0604030504040204" pitchFamily="34" charset="0"/>
              </a:rPr>
              <a:t>Legislation</a:t>
            </a:r>
            <a:r>
              <a:rPr lang="sk-SK" sz="2400" b="1" dirty="0" smtClean="0">
                <a:latin typeface="Tahoma" panose="020B0604030504040204" pitchFamily="34" charset="0"/>
                <a:ea typeface="Tahoma" panose="020B0604030504040204" pitchFamily="34" charset="0"/>
                <a:cs typeface="Tahoma" panose="020B0604030504040204" pitchFamily="34" charset="0"/>
              </a:rPr>
              <a:t> - s</a:t>
            </a:r>
            <a:r>
              <a:rPr lang="en-US" sz="2400" b="1" dirty="0" smtClean="0">
                <a:latin typeface="Tahoma" panose="020B0604030504040204" pitchFamily="34" charset="0"/>
                <a:ea typeface="Tahoma" panose="020B0604030504040204" pitchFamily="34" charset="0"/>
                <a:cs typeface="Tahoma" panose="020B0604030504040204" pitchFamily="34" charset="0"/>
              </a:rPr>
              <a:t>low creation of connection</a:t>
            </a:r>
          </a:p>
          <a:p>
            <a:pPr lvl="1" algn="just"/>
            <a:r>
              <a:rPr lang="en-US" sz="2000" b="1" dirty="0" smtClean="0">
                <a:latin typeface="Tahoma" panose="020B0604030504040204" pitchFamily="34" charset="0"/>
                <a:ea typeface="Tahoma" panose="020B0604030504040204" pitchFamily="34" charset="0"/>
                <a:cs typeface="Tahoma" panose="020B0604030504040204" pitchFamily="34" charset="0"/>
              </a:rPr>
              <a:t>Between the right to a favorable environment and the right to judicial protection and the right to </a:t>
            </a:r>
            <a:r>
              <a:rPr lang="en-US" sz="2000" b="1" dirty="0" err="1" smtClean="0">
                <a:latin typeface="Tahoma" panose="020B0604030504040204" pitchFamily="34" charset="0"/>
                <a:ea typeface="Tahoma" panose="020B0604030504040204" pitchFamily="34" charset="0"/>
                <a:cs typeface="Tahoma" panose="020B0604030504040204" pitchFamily="34" charset="0"/>
              </a:rPr>
              <a:t>publi</a:t>
            </a:r>
            <a:r>
              <a:rPr lang="sk-SK" sz="2000" b="1" dirty="0" smtClean="0">
                <a:latin typeface="Tahoma" panose="020B0604030504040204" pitchFamily="34" charset="0"/>
                <a:ea typeface="Tahoma" panose="020B0604030504040204" pitchFamily="34" charset="0"/>
                <a:cs typeface="Tahoma" panose="020B0604030504040204" pitchFamily="34" charset="0"/>
              </a:rPr>
              <a:t>c</a:t>
            </a:r>
            <a:r>
              <a:rPr lang="en-US" sz="2000" b="1" dirty="0" smtClean="0">
                <a:latin typeface="Tahoma" panose="020B0604030504040204" pitchFamily="34" charset="0"/>
                <a:ea typeface="Tahoma" panose="020B0604030504040204" pitchFamily="34" charset="0"/>
                <a:cs typeface="Tahoma" panose="020B0604030504040204" pitchFamily="34" charset="0"/>
              </a:rPr>
              <a:t> participation </a:t>
            </a:r>
          </a:p>
          <a:p>
            <a:pPr algn="just"/>
            <a:endParaRPr lang="en-US" sz="2400" b="1" dirty="0" smtClean="0">
              <a:latin typeface="Tahoma" panose="020B0604030504040204" pitchFamily="34" charset="0"/>
              <a:ea typeface="Tahoma" panose="020B0604030504040204" pitchFamily="34" charset="0"/>
              <a:cs typeface="Tahoma" panose="020B0604030504040204" pitchFamily="34" charset="0"/>
            </a:endParaRPr>
          </a:p>
          <a:p>
            <a:pPr algn="just"/>
            <a:r>
              <a:rPr lang="en-US" sz="2400" b="1" dirty="0" smtClean="0">
                <a:latin typeface="Tahoma" panose="020B0604030504040204" pitchFamily="34" charset="0"/>
                <a:ea typeface="Tahoma" panose="020B0604030504040204" pitchFamily="34" charset="0"/>
                <a:cs typeface="Tahoma" panose="020B0604030504040204" pitchFamily="34" charset="0"/>
              </a:rPr>
              <a:t>The negative approach of the Constitutional court of the SR towards NGOs as legal entities </a:t>
            </a:r>
          </a:p>
          <a:p>
            <a:pPr lvl="1" algn="just"/>
            <a:r>
              <a:rPr lang="en-US" sz="2000" b="1" dirty="0" smtClean="0">
                <a:latin typeface="Tahoma" panose="020B0604030504040204" pitchFamily="34" charset="0"/>
                <a:ea typeface="Tahoma" panose="020B0604030504040204" pitchFamily="34" charset="0"/>
                <a:cs typeface="Tahoma" panose="020B0604030504040204" pitchFamily="34" charset="0"/>
              </a:rPr>
              <a:t>Unsustainable</a:t>
            </a:r>
            <a:endParaRPr lang="sk-SK" sz="2000" b="1" dirty="0" smtClean="0">
              <a:latin typeface="Tahoma" panose="020B0604030504040204" pitchFamily="34" charset="0"/>
              <a:ea typeface="Tahoma" panose="020B0604030504040204" pitchFamily="34" charset="0"/>
              <a:cs typeface="Tahoma" panose="020B0604030504040204" pitchFamily="34" charset="0"/>
            </a:endParaRPr>
          </a:p>
          <a:p>
            <a:pPr lvl="1" algn="just"/>
            <a:r>
              <a:rPr lang="sk-SK" sz="2000" b="1" dirty="0" err="1" smtClean="0">
                <a:latin typeface="Tahoma" panose="020B0604030504040204" pitchFamily="34" charset="0"/>
                <a:ea typeface="Tahoma" panose="020B0604030504040204" pitchFamily="34" charset="0"/>
                <a:cs typeface="Tahoma" panose="020B0604030504040204" pitchFamily="34" charset="0"/>
              </a:rPr>
              <a:t>Respond</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inevitable</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shall</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come</a:t>
            </a:r>
            <a:r>
              <a:rPr lang="sk-SK" sz="2000" b="1" dirty="0" smtClean="0">
                <a:latin typeface="Tahoma" panose="020B0604030504040204" pitchFamily="34" charset="0"/>
                <a:ea typeface="Tahoma" panose="020B0604030504040204" pitchFamily="34" charset="0"/>
                <a:cs typeface="Tahoma" panose="020B0604030504040204" pitchFamily="34" charset="0"/>
              </a:rPr>
              <a:t> </a:t>
            </a:r>
            <a:r>
              <a:rPr lang="sk-SK" sz="2000" b="1" dirty="0" err="1" smtClean="0">
                <a:latin typeface="Tahoma" panose="020B0604030504040204" pitchFamily="34" charset="0"/>
                <a:ea typeface="Tahoma" panose="020B0604030504040204" pitchFamily="34" charset="0"/>
                <a:cs typeface="Tahoma" panose="020B0604030504040204" pitchFamily="34" charset="0"/>
              </a:rPr>
              <a:t>soon</a:t>
            </a:r>
            <a:r>
              <a:rPr lang="sk-SK" sz="2000" b="1" dirty="0" smtClean="0">
                <a:latin typeface="Tahoma" panose="020B0604030504040204" pitchFamily="34" charset="0"/>
                <a:ea typeface="Tahoma" panose="020B0604030504040204" pitchFamily="34" charset="0"/>
                <a:cs typeface="Tahoma" panose="020B0604030504040204" pitchFamily="34" charset="0"/>
              </a:rPr>
              <a:t> !!!</a:t>
            </a:r>
            <a:endParaRPr lang="en-US" sz="2000" b="1" dirty="0" smtClean="0">
              <a:latin typeface="Tahoma" panose="020B0604030504040204" pitchFamily="34" charset="0"/>
              <a:ea typeface="Tahoma" panose="020B0604030504040204" pitchFamily="34" charset="0"/>
              <a:cs typeface="Tahoma" panose="020B0604030504040204" pitchFamily="34" charset="0"/>
            </a:endParaRPr>
          </a:p>
          <a:p>
            <a:pPr algn="just"/>
            <a:endParaRPr lang="en-US" sz="1600" b="1" dirty="0" smtClean="0">
              <a:latin typeface="Tahoma" panose="020B0604030504040204" pitchFamily="34" charset="0"/>
              <a:ea typeface="Tahoma" panose="020B0604030504040204" pitchFamily="34" charset="0"/>
              <a:cs typeface="Tahoma" panose="020B0604030504040204" pitchFamily="34" charset="0"/>
            </a:endParaRPr>
          </a:p>
          <a:p>
            <a:pPr algn="just"/>
            <a:endParaRPr lang="en-US" sz="2400" b="1" dirty="0" smtClean="0">
              <a:latin typeface="Tahoma" panose="020B0604030504040204" pitchFamily="34" charset="0"/>
              <a:ea typeface="Tahoma" panose="020B0604030504040204" pitchFamily="34" charset="0"/>
              <a:cs typeface="Tahoma" panose="020B0604030504040204" pitchFamily="34" charset="0"/>
            </a:endParaRPr>
          </a:p>
          <a:p>
            <a:pPr lvl="1" algn="just"/>
            <a:endParaRPr lang="en-US" sz="2000" b="1" dirty="0" smtClean="0">
              <a:latin typeface="Tahoma" panose="020B0604030504040204" pitchFamily="34" charset="0"/>
              <a:ea typeface="Tahoma" panose="020B0604030504040204" pitchFamily="34" charset="0"/>
              <a:cs typeface="Tahoma" panose="020B0604030504040204" pitchFamily="34" charset="0"/>
            </a:endParaRPr>
          </a:p>
          <a:p>
            <a:pPr lvl="1" algn="just"/>
            <a:endParaRPr lang="en-US" sz="2000" b="1"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891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251520" y="332656"/>
            <a:ext cx="8136904"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Thank you for your attention !</a:t>
            </a:r>
            <a:endParaRPr lang="sk-SK"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Obrázo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3962" y="1412776"/>
            <a:ext cx="5124061" cy="3843046"/>
          </a:xfrm>
          <a:prstGeom prst="rect">
            <a:avLst/>
          </a:prstGeom>
        </p:spPr>
      </p:pic>
      <p:sp>
        <p:nvSpPr>
          <p:cNvPr id="4" name="Obdĺžnik 3"/>
          <p:cNvSpPr/>
          <p:nvPr/>
        </p:nvSpPr>
        <p:spPr>
          <a:xfrm>
            <a:off x="755576" y="5589240"/>
            <a:ext cx="7128792" cy="1015663"/>
          </a:xfrm>
          <a:prstGeom prst="rect">
            <a:avLst/>
          </a:prstGeom>
        </p:spPr>
        <p:txBody>
          <a:bodyPr wrap="square">
            <a:spAutoFit/>
          </a:bodyPr>
          <a:lstStyle/>
          <a:p>
            <a:pPr algn="ctr"/>
            <a:r>
              <a:rPr lang="en-US" sz="3000" b="1" spc="50" dirty="0" smtClean="0">
                <a:ln w="11430"/>
                <a:solidFill>
                  <a:schemeClr val="tx2">
                    <a:lumMod val="75000"/>
                  </a:schemeClr>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a:t>
            </a:r>
            <a:r>
              <a:rPr lang="en-US" sz="3000" b="1" spc="50" dirty="0" err="1" smtClean="0">
                <a:ln w="11430"/>
                <a:solidFill>
                  <a:schemeClr val="tx2">
                    <a:lumMod val="75000"/>
                  </a:schemeClr>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Stužica</a:t>
            </a:r>
            <a:r>
              <a:rPr lang="en-US" sz="3000" b="1" spc="50" dirty="0" smtClean="0">
                <a:ln w="11430"/>
                <a:solidFill>
                  <a:schemeClr val="tx2">
                    <a:lumMod val="75000"/>
                  </a:schemeClr>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primeval beech forest – National park </a:t>
            </a:r>
            <a:r>
              <a:rPr lang="en-US" sz="3000" b="1" spc="50" dirty="0" err="1" smtClean="0">
                <a:ln w="11430"/>
                <a:solidFill>
                  <a:schemeClr val="tx2">
                    <a:lumMod val="75000"/>
                  </a:schemeClr>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Poloniny</a:t>
            </a:r>
            <a:endParaRPr lang="en-US" sz="3000" b="1" spc="50" dirty="0">
              <a:ln w="11430"/>
              <a:solidFill>
                <a:schemeClr val="tx2">
                  <a:lumMod val="75000"/>
                </a:schemeClr>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0407" y="1196752"/>
            <a:ext cx="8229600" cy="5400600"/>
          </a:xfrm>
        </p:spPr>
        <p:txBody>
          <a:bodyPr>
            <a:normAutofit/>
          </a:bodyPr>
          <a:lstStyle/>
          <a:p>
            <a:pPr algn="just"/>
            <a:r>
              <a:rPr lang="en-US" sz="2400" b="1" i="1" dirty="0" smtClean="0">
                <a:latin typeface="Tahoma" panose="020B0604030504040204" pitchFamily="34" charset="0"/>
                <a:ea typeface="Tahoma" panose="020B0604030504040204" pitchFamily="34" charset="0"/>
                <a:cs typeface="Tahoma" panose="020B0604030504040204" pitchFamily="34" charset="0"/>
              </a:rPr>
              <a:t>Art. </a:t>
            </a:r>
            <a:r>
              <a:rPr lang="sk-SK" sz="2400" b="1" i="1" dirty="0" smtClean="0">
                <a:latin typeface="Tahoma" panose="020B0604030504040204" pitchFamily="34" charset="0"/>
                <a:ea typeface="Tahoma" panose="020B0604030504040204" pitchFamily="34" charset="0"/>
                <a:cs typeface="Tahoma" panose="020B0604030504040204" pitchFamily="34" charset="0"/>
              </a:rPr>
              <a:t>26</a:t>
            </a:r>
            <a:r>
              <a:rPr lang="en-US" sz="2400" b="1" i="1" dirty="0" smtClean="0">
                <a:latin typeface="Tahoma" panose="020B0604030504040204" pitchFamily="34" charset="0"/>
                <a:ea typeface="Tahoma" panose="020B0604030504040204" pitchFamily="34" charset="0"/>
                <a:cs typeface="Tahoma" panose="020B0604030504040204" pitchFamily="34" charset="0"/>
              </a:rPr>
              <a:t> </a:t>
            </a:r>
            <a:r>
              <a:rPr lang="en-US" sz="2400" i="1" dirty="0" smtClean="0">
                <a:latin typeface="Tahoma" panose="020B0604030504040204" pitchFamily="34" charset="0"/>
                <a:ea typeface="Tahoma" panose="020B0604030504040204" pitchFamily="34" charset="0"/>
                <a:cs typeface="Tahoma" panose="020B0604030504040204" pitchFamily="34" charset="0"/>
              </a:rPr>
              <a:t>of the </a:t>
            </a:r>
            <a:r>
              <a:rPr lang="en-US" sz="2400" b="1" i="1" dirty="0" smtClean="0">
                <a:latin typeface="Tahoma" panose="020B0604030504040204" pitchFamily="34" charset="0"/>
                <a:ea typeface="Tahoma" panose="020B0604030504040204" pitchFamily="34" charset="0"/>
                <a:cs typeface="Tahoma" panose="020B0604030504040204" pitchFamily="34" charset="0"/>
              </a:rPr>
              <a:t>Constitution </a:t>
            </a:r>
            <a:r>
              <a:rPr lang="en-US" sz="2400" i="1" dirty="0" smtClean="0">
                <a:latin typeface="Tahoma" panose="020B0604030504040204" pitchFamily="34" charset="0"/>
                <a:ea typeface="Tahoma" panose="020B0604030504040204" pitchFamily="34" charset="0"/>
                <a:cs typeface="Tahoma" panose="020B0604030504040204" pitchFamily="34" charset="0"/>
              </a:rPr>
              <a:t>of the Slovak Republic. </a:t>
            </a:r>
          </a:p>
          <a:p>
            <a:pPr algn="just"/>
            <a:r>
              <a:rPr lang="en-US" sz="2400" b="1" u="sng" dirty="0" smtClean="0">
                <a:latin typeface="Tahoma" panose="020B0604030504040204" pitchFamily="34" charset="0"/>
                <a:ea typeface="Tahoma" panose="020B0604030504040204" pitchFamily="34" charset="0"/>
                <a:cs typeface="Tahoma" panose="020B0604030504040204" pitchFamily="34" charset="0"/>
              </a:rPr>
              <a:t>one </a:t>
            </a:r>
            <a:r>
              <a:rPr lang="en-US" sz="2400" b="1" u="sng" dirty="0" smtClean="0">
                <a:latin typeface="Tahoma" panose="020B0604030504040204" pitchFamily="34" charset="0"/>
                <a:ea typeface="Tahoma" panose="020B0604030504040204" pitchFamily="34" charset="0"/>
                <a:cs typeface="Tahoma" panose="020B0604030504040204" pitchFamily="34" charset="0"/>
              </a:rPr>
              <a:t>of the fundamental political rights </a:t>
            </a:r>
          </a:p>
          <a:p>
            <a:pPr lvl="1"/>
            <a:r>
              <a:rPr lang="en-US" sz="2000" b="1" i="1" dirty="0" smtClean="0">
                <a:latin typeface="Tahoma" panose="020B0604030504040204" pitchFamily="34" charset="0"/>
                <a:ea typeface="Tahoma" panose="020B0604030504040204" pitchFamily="34" charset="0"/>
                <a:cs typeface="Tahoma" panose="020B0604030504040204" pitchFamily="34" charset="0"/>
              </a:rPr>
              <a:t>(1) The freedom of speech and the right to information are guaranteed.</a:t>
            </a:r>
          </a:p>
          <a:p>
            <a:pPr lvl="1"/>
            <a:r>
              <a:rPr lang="en-US" sz="2000" dirty="0" smtClean="0">
                <a:latin typeface="Tahoma" panose="020B0604030504040204" pitchFamily="34" charset="0"/>
                <a:ea typeface="Tahoma" panose="020B0604030504040204" pitchFamily="34" charset="0"/>
                <a:cs typeface="Tahoma" panose="020B0604030504040204" pitchFamily="34" charset="0"/>
              </a:rPr>
              <a:t>(3) Censorship is banned.</a:t>
            </a:r>
          </a:p>
          <a:p>
            <a:pPr lvl="1"/>
            <a:r>
              <a:rPr lang="en-US" sz="2000" b="1" i="1" dirty="0" smtClean="0">
                <a:latin typeface="Tahoma" panose="020B0604030504040204" pitchFamily="34" charset="0"/>
                <a:ea typeface="Tahoma" panose="020B0604030504040204" pitchFamily="34" charset="0"/>
                <a:cs typeface="Tahoma" panose="020B0604030504040204" pitchFamily="34" charset="0"/>
              </a:rPr>
              <a:t>(4) </a:t>
            </a:r>
            <a:r>
              <a:rPr lang="sk-SK" sz="2000" b="1" i="1" dirty="0" err="1" smtClean="0">
                <a:latin typeface="Tahoma" panose="020B0604030504040204" pitchFamily="34" charset="0"/>
                <a:ea typeface="Tahoma" panose="020B0604030504040204" pitchFamily="34" charset="0"/>
                <a:cs typeface="Tahoma" panose="020B0604030504040204" pitchFamily="34" charset="0"/>
              </a:rPr>
              <a:t>Restriction</a:t>
            </a:r>
            <a:r>
              <a:rPr lang="sk-SK" sz="2000" b="1" i="1" dirty="0" smtClean="0">
                <a:latin typeface="Tahoma" panose="020B0604030504040204" pitchFamily="34" charset="0"/>
                <a:ea typeface="Tahoma" panose="020B0604030504040204" pitchFamily="34" charset="0"/>
                <a:cs typeface="Tahoma" panose="020B0604030504040204" pitchFamily="34" charset="0"/>
              </a:rPr>
              <a:t> - ... </a:t>
            </a:r>
            <a:r>
              <a:rPr lang="en-US" sz="2000" b="1" i="1" dirty="0" smtClean="0">
                <a:latin typeface="Tahoma" panose="020B0604030504040204" pitchFamily="34" charset="0"/>
                <a:ea typeface="Tahoma" panose="020B0604030504040204" pitchFamily="34" charset="0"/>
                <a:cs typeface="Tahoma" panose="020B0604030504040204" pitchFamily="34" charset="0"/>
              </a:rPr>
              <a:t>if such a measure is necessary in a democratic society to protect the rights and freedoms of others, state security, public order, or public health and morals.</a:t>
            </a:r>
          </a:p>
          <a:p>
            <a:pPr lvl="1"/>
            <a:r>
              <a:rPr lang="en-US" sz="2000" dirty="0" smtClean="0">
                <a:latin typeface="Tahoma" panose="020B0604030504040204" pitchFamily="34" charset="0"/>
                <a:ea typeface="Tahoma" panose="020B0604030504040204" pitchFamily="34" charset="0"/>
                <a:cs typeface="Tahoma" panose="020B0604030504040204" pitchFamily="34" charset="0"/>
              </a:rPr>
              <a:t>(5) Public authority bodies are obliged to provide information on their activities in an appropriate manner and in the state language. The conditions and manner of execution shall be laid down by law.</a:t>
            </a:r>
          </a:p>
          <a:p>
            <a:pPr algn="just"/>
            <a:endParaRPr lang="en-US" sz="2400" dirty="0" smtClean="0">
              <a:latin typeface="Tahoma" panose="020B0604030504040204" pitchFamily="34" charset="0"/>
              <a:ea typeface="Tahoma" panose="020B0604030504040204" pitchFamily="34" charset="0"/>
              <a:cs typeface="Tahoma" panose="020B0604030504040204" pitchFamily="34" charset="0"/>
            </a:endParaRPr>
          </a:p>
          <a:p>
            <a:pPr algn="just"/>
            <a:endParaRPr lang="en-US" sz="2400" i="1" dirty="0">
              <a:latin typeface="Tahoma" panose="020B0604030504040204" pitchFamily="34" charset="0"/>
              <a:ea typeface="Tahoma" panose="020B0604030504040204" pitchFamily="34" charset="0"/>
              <a:cs typeface="Tahoma" panose="020B0604030504040204" pitchFamily="34" charset="0"/>
            </a:endParaRPr>
          </a:p>
        </p:txBody>
      </p:sp>
      <p:sp>
        <p:nvSpPr>
          <p:cNvPr id="4" name="Obdĺžnik 3"/>
          <p:cNvSpPr/>
          <p:nvPr/>
        </p:nvSpPr>
        <p:spPr>
          <a:xfrm>
            <a:off x="361294" y="332656"/>
            <a:ext cx="572464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k-SK" sz="4000" b="1" i="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Right</a:t>
            </a:r>
            <a:r>
              <a:rPr lang="sk-SK" sz="40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to </a:t>
            </a:r>
            <a:r>
              <a:rPr lang="sk-SK" sz="4000" b="1" i="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information</a:t>
            </a:r>
            <a:r>
              <a:rPr lang="sk-SK" sz="40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a:t>
            </a:r>
            <a:endParaRPr lang="sk-SK"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4577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0407" y="1196752"/>
            <a:ext cx="8229600" cy="4320480"/>
          </a:xfrm>
        </p:spPr>
        <p:txBody>
          <a:bodyPr>
            <a:normAutofit lnSpcReduction="10000"/>
          </a:bodyPr>
          <a:lstStyle/>
          <a:p>
            <a:pPr algn="just"/>
            <a:r>
              <a:rPr lang="en-US" sz="2400" b="1" i="1" dirty="0" smtClean="0">
                <a:latin typeface="Tahoma" panose="020B0604030504040204" pitchFamily="34" charset="0"/>
                <a:ea typeface="Tahoma" panose="020B0604030504040204" pitchFamily="34" charset="0"/>
                <a:cs typeface="Tahoma" panose="020B0604030504040204" pitchFamily="34" charset="0"/>
              </a:rPr>
              <a:t>Art. 30 </a:t>
            </a:r>
            <a:r>
              <a:rPr lang="en-US" sz="2400" i="1" dirty="0" smtClean="0">
                <a:latin typeface="Tahoma" panose="020B0604030504040204" pitchFamily="34" charset="0"/>
                <a:ea typeface="Tahoma" panose="020B0604030504040204" pitchFamily="34" charset="0"/>
                <a:cs typeface="Tahoma" panose="020B0604030504040204" pitchFamily="34" charset="0"/>
              </a:rPr>
              <a:t>of the </a:t>
            </a:r>
            <a:r>
              <a:rPr lang="en-US" sz="2400" b="1" i="1" dirty="0" smtClean="0">
                <a:latin typeface="Tahoma" panose="020B0604030504040204" pitchFamily="34" charset="0"/>
                <a:ea typeface="Tahoma" panose="020B0604030504040204" pitchFamily="34" charset="0"/>
                <a:cs typeface="Tahoma" panose="020B0604030504040204" pitchFamily="34" charset="0"/>
              </a:rPr>
              <a:t>Constitution </a:t>
            </a:r>
            <a:r>
              <a:rPr lang="en-US" sz="2400" i="1" dirty="0" smtClean="0">
                <a:latin typeface="Tahoma" panose="020B0604030504040204" pitchFamily="34" charset="0"/>
                <a:ea typeface="Tahoma" panose="020B0604030504040204" pitchFamily="34" charset="0"/>
                <a:cs typeface="Tahoma" panose="020B0604030504040204" pitchFamily="34" charset="0"/>
              </a:rPr>
              <a:t>of the Slovak Republic. </a:t>
            </a:r>
          </a:p>
          <a:p>
            <a:pPr algn="just"/>
            <a:r>
              <a:rPr lang="en-US" sz="2400" b="1" u="sng" dirty="0" smtClean="0">
                <a:latin typeface="Tahoma" panose="020B0604030504040204" pitchFamily="34" charset="0"/>
                <a:ea typeface="Tahoma" panose="020B0604030504040204" pitchFamily="34" charset="0"/>
                <a:cs typeface="Tahoma" panose="020B0604030504040204" pitchFamily="34" charset="0"/>
              </a:rPr>
              <a:t>one </a:t>
            </a:r>
            <a:r>
              <a:rPr lang="en-US" sz="2400" b="1" u="sng" dirty="0" smtClean="0">
                <a:latin typeface="Tahoma" panose="020B0604030504040204" pitchFamily="34" charset="0"/>
                <a:ea typeface="Tahoma" panose="020B0604030504040204" pitchFamily="34" charset="0"/>
                <a:cs typeface="Tahoma" panose="020B0604030504040204" pitchFamily="34" charset="0"/>
              </a:rPr>
              <a:t>of the fundamental political rights </a:t>
            </a:r>
          </a:p>
          <a:p>
            <a:pPr algn="just"/>
            <a:r>
              <a:rPr lang="en-US" sz="2400" b="1" u="sng" dirty="0" smtClean="0">
                <a:latin typeface="Tahoma" panose="020B0604030504040204" pitchFamily="34" charset="0"/>
                <a:ea typeface="Tahoma" panose="020B0604030504040204" pitchFamily="34" charset="0"/>
                <a:cs typeface="Tahoma" panose="020B0604030504040204" pitchFamily="34" charset="0"/>
              </a:rPr>
              <a:t>guarantees the right to participate in public affairs</a:t>
            </a:r>
          </a:p>
          <a:p>
            <a:pPr lvl="1" algn="just"/>
            <a:r>
              <a:rPr lang="en-US" sz="2000" b="1" i="1" dirty="0" smtClean="0">
                <a:latin typeface="Tahoma" panose="020B0604030504040204" pitchFamily="34" charset="0"/>
                <a:ea typeface="Tahoma" panose="020B0604030504040204" pitchFamily="34" charset="0"/>
                <a:cs typeface="Tahoma" panose="020B0604030504040204" pitchFamily="34" charset="0"/>
              </a:rPr>
              <a:t>directly</a:t>
            </a:r>
            <a:r>
              <a:rPr lang="en-US" sz="2000" i="1" dirty="0" smtClean="0">
                <a:latin typeface="Tahoma" panose="020B0604030504040204" pitchFamily="34" charset="0"/>
                <a:ea typeface="Tahoma" panose="020B0604030504040204" pitchFamily="34" charset="0"/>
                <a:cs typeface="Tahoma" panose="020B0604030504040204" pitchFamily="34" charset="0"/>
              </a:rPr>
              <a:t> (to vote on matters of public interest in a national referendum and local referendum)</a:t>
            </a:r>
          </a:p>
          <a:p>
            <a:pPr lvl="1" algn="just"/>
            <a:r>
              <a:rPr lang="en-US" sz="2000" b="1" i="1" dirty="0" smtClean="0">
                <a:latin typeface="Tahoma" panose="020B0604030504040204" pitchFamily="34" charset="0"/>
                <a:ea typeface="Tahoma" panose="020B0604030504040204" pitchFamily="34" charset="0"/>
                <a:cs typeface="Tahoma" panose="020B0604030504040204" pitchFamily="34" charset="0"/>
              </a:rPr>
              <a:t>indirectly </a:t>
            </a:r>
            <a:r>
              <a:rPr lang="en-US" sz="2000" i="1" dirty="0" smtClean="0">
                <a:latin typeface="Tahoma" panose="020B0604030504040204" pitchFamily="34" charset="0"/>
                <a:ea typeface="Tahoma" panose="020B0604030504040204" pitchFamily="34" charset="0"/>
                <a:cs typeface="Tahoma" panose="020B0604030504040204" pitchFamily="34" charset="0"/>
              </a:rPr>
              <a:t>(to vote on the election of representatives to the National Council of the Slovak Republic, to the European Parliament, the organs of local self-government).</a:t>
            </a:r>
          </a:p>
          <a:p>
            <a:pPr algn="just"/>
            <a:r>
              <a:rPr lang="en-US" sz="2400" b="1" dirty="0" smtClean="0">
                <a:latin typeface="Tahoma" panose="020B0604030504040204" pitchFamily="34" charset="0"/>
                <a:ea typeface="Tahoma" panose="020B0604030504040204" pitchFamily="34" charset="0"/>
                <a:cs typeface="Tahoma" panose="020B0604030504040204" pitchFamily="34" charset="0"/>
              </a:rPr>
              <a:t>It only belongs to the individuals</a:t>
            </a:r>
            <a:r>
              <a:rPr lang="en-US" sz="2400" dirty="0" smtClean="0">
                <a:latin typeface="Tahoma" panose="020B0604030504040204" pitchFamily="34" charset="0"/>
                <a:ea typeface="Tahoma" panose="020B0604030504040204" pitchFamily="34" charset="0"/>
                <a:cs typeface="Tahoma" panose="020B0604030504040204" pitchFamily="34" charset="0"/>
              </a:rPr>
              <a:t>, who exercise the right to participate in public affairs and legitimize public authority.</a:t>
            </a:r>
          </a:p>
          <a:p>
            <a:pPr algn="just"/>
            <a:endParaRPr lang="en-US" sz="2400" i="1"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60407" y="5517232"/>
            <a:ext cx="8280920" cy="1057275"/>
          </a:xfrm>
          <a:prstGeom prst="rect">
            <a:avLst/>
          </a:prstGeom>
          <a:noFill/>
          <a:ln>
            <a:noFill/>
          </a:ln>
          <a:effectLst>
            <a:outerShdw blurRad="1270000" dir="21540000" sx="105000" sy="105000" algn="ctr" rotWithShape="0">
              <a:srgbClr val="000000">
                <a:alpha val="47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ĺžnik 3"/>
          <p:cNvSpPr/>
          <p:nvPr/>
        </p:nvSpPr>
        <p:spPr>
          <a:xfrm>
            <a:off x="481514" y="332656"/>
            <a:ext cx="5484195"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k-SK" sz="4000" b="1" i="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Public</a:t>
            </a:r>
            <a:r>
              <a:rPr lang="sk-SK" sz="40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a:t>
            </a:r>
            <a:r>
              <a:rPr lang="sk-SK" sz="4000" b="1" i="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participation</a:t>
            </a:r>
            <a:r>
              <a:rPr lang="sk-SK" sz="40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a:t>
            </a:r>
            <a:endParaRPr lang="sk-SK"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6951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par>
                                <p:cTn id="8" presetID="2" presetClass="entr" presetSubtype="4"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0407" y="1484784"/>
            <a:ext cx="8229600" cy="3744416"/>
          </a:xfrm>
        </p:spPr>
        <p:txBody>
          <a:bodyPr>
            <a:normAutofit/>
          </a:bodyPr>
          <a:lstStyle/>
          <a:p>
            <a:pPr algn="just"/>
            <a:r>
              <a:rPr lang="en-US" sz="2400" b="1" dirty="0" smtClean="0">
                <a:latin typeface="Tahoma" panose="020B0604030504040204" pitchFamily="34" charset="0"/>
                <a:ea typeface="Tahoma" panose="020B0604030504040204" pitchFamily="34" charset="0"/>
                <a:cs typeface="Tahoma" panose="020B0604030504040204" pitchFamily="34" charset="0"/>
              </a:rPr>
              <a:t>the administration shall establishes conditions </a:t>
            </a:r>
          </a:p>
          <a:p>
            <a:pPr lvl="1" algn="just"/>
            <a:r>
              <a:rPr lang="en-US" sz="2400" i="1" dirty="0" smtClean="0">
                <a:latin typeface="Tahoma" panose="020B0604030504040204" pitchFamily="34" charset="0"/>
                <a:ea typeface="Tahoma" panose="020B0604030504040204" pitchFamily="34" charset="0"/>
                <a:cs typeface="Tahoma" panose="020B0604030504040204" pitchFamily="34" charset="0"/>
              </a:rPr>
              <a:t>for all citizens </a:t>
            </a:r>
          </a:p>
          <a:p>
            <a:pPr lvl="1" algn="just"/>
            <a:r>
              <a:rPr lang="en-US" sz="2400" b="1" dirty="0" smtClean="0">
                <a:latin typeface="Tahoma" panose="020B0604030504040204" pitchFamily="34" charset="0"/>
                <a:ea typeface="Tahoma" panose="020B0604030504040204" pitchFamily="34" charset="0"/>
                <a:cs typeface="Tahoma" panose="020B0604030504040204" pitchFamily="34" charset="0"/>
              </a:rPr>
              <a:t>to participate in the public affairs </a:t>
            </a:r>
          </a:p>
          <a:p>
            <a:pPr lvl="1" algn="just"/>
            <a:r>
              <a:rPr lang="en-US" sz="2400" i="1" dirty="0" smtClean="0">
                <a:latin typeface="Tahoma" panose="020B0604030504040204" pitchFamily="34" charset="0"/>
                <a:ea typeface="Tahoma" panose="020B0604030504040204" pitchFamily="34" charset="0"/>
                <a:cs typeface="Tahoma" panose="020B0604030504040204" pitchFamily="34" charset="0"/>
              </a:rPr>
              <a:t>and decide on public matters </a:t>
            </a:r>
          </a:p>
          <a:p>
            <a:pPr lvl="1" algn="just"/>
            <a:r>
              <a:rPr lang="en-US" sz="2400" b="1" dirty="0" smtClean="0">
                <a:latin typeface="Tahoma" panose="020B0604030504040204" pitchFamily="34" charset="0"/>
                <a:ea typeface="Tahoma" panose="020B0604030504040204" pitchFamily="34" charset="0"/>
                <a:cs typeface="Tahoma" panose="020B0604030504040204" pitchFamily="34" charset="0"/>
              </a:rPr>
              <a:t>on the basis of direct and concrete expression of </a:t>
            </a:r>
          </a:p>
          <a:p>
            <a:pPr lvl="2" algn="just"/>
            <a:r>
              <a:rPr lang="en-US" sz="2000" i="1" u="sng" dirty="0" smtClean="0">
                <a:latin typeface="Tahoma" panose="020B0604030504040204" pitchFamily="34" charset="0"/>
                <a:ea typeface="Tahoma" panose="020B0604030504040204" pitchFamily="34" charset="0"/>
                <a:cs typeface="Tahoma" panose="020B0604030504040204" pitchFamily="34" charset="0"/>
              </a:rPr>
              <a:t>will of all citizens, or particular groups of citizens</a:t>
            </a:r>
          </a:p>
          <a:p>
            <a:pPr algn="just"/>
            <a:endParaRPr lang="en-US" sz="2800" b="1"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60407" y="5517232"/>
            <a:ext cx="8280920" cy="1057275"/>
          </a:xfrm>
          <a:prstGeom prst="rect">
            <a:avLst/>
          </a:prstGeom>
          <a:noFill/>
          <a:ln>
            <a:noFill/>
          </a:ln>
          <a:effectLst>
            <a:outerShdw blurRad="1270000" dir="21540000" sx="105000" sy="105000" algn="ctr" rotWithShape="0">
              <a:srgbClr val="000000">
                <a:alpha val="47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ĺžnik 1"/>
          <p:cNvSpPr/>
          <p:nvPr/>
        </p:nvSpPr>
        <p:spPr>
          <a:xfrm>
            <a:off x="179511" y="116632"/>
            <a:ext cx="8712969"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Basis of the Art. 30 of the Constitution</a:t>
            </a:r>
            <a:endParaRPr lang="en-US" sz="3600" b="1" u="sng"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77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par>
                          <p:cTn id="8" fill="hold">
                            <p:stCondLst>
                              <p:cond delay="0"/>
                            </p:stCondLst>
                            <p:childTnLst>
                              <p:par>
                                <p:cTn id="9" presetID="2" presetClass="entr" presetSubtype="4"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3">
                                            <p:txEl>
                                              <p:pRg st="0" end="0"/>
                                            </p:txEl>
                                          </p:spTgt>
                                        </p:tgtEl>
                                      </p:cBhvr>
                                    </p:animEffect>
                                  </p:childTnLst>
                                </p:cTn>
                              </p:par>
                            </p:childTnLst>
                          </p:cTn>
                        </p:par>
                        <p:par>
                          <p:cTn id="20" fill="hold">
                            <p:stCondLst>
                              <p:cond delay="1500"/>
                            </p:stCondLst>
                            <p:childTnLst>
                              <p:par>
                                <p:cTn id="21" presetID="31"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par>
                          <p:cTn id="27" fill="hold">
                            <p:stCondLst>
                              <p:cond delay="2500"/>
                            </p:stCondLst>
                            <p:childTnLst>
                              <p:par>
                                <p:cTn id="28" presetID="31" presetClass="entr" presetSubtype="0" fill="hold"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par>
                          <p:cTn id="34" fill="hold">
                            <p:stCondLst>
                              <p:cond delay="3500"/>
                            </p:stCondLst>
                            <p:childTnLst>
                              <p:par>
                                <p:cTn id="35" presetID="31" presetClass="entr" presetSubtype="0" fill="hold"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3" end="3"/>
                                            </p:txEl>
                                          </p:spTgt>
                                        </p:tgtEl>
                                      </p:cBhvr>
                                    </p:animEffect>
                                  </p:childTnLst>
                                </p:cTn>
                              </p:par>
                            </p:childTnLst>
                          </p:cTn>
                        </p:par>
                        <p:par>
                          <p:cTn id="41" fill="hold">
                            <p:stCondLst>
                              <p:cond delay="4500"/>
                            </p:stCondLst>
                            <p:childTnLst>
                              <p:par>
                                <p:cTn id="42" presetID="31" presetClass="entr" presetSubtype="0" fill="hold"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par>
                          <p:cTn id="48" fill="hold">
                            <p:stCondLst>
                              <p:cond delay="5500"/>
                            </p:stCondLst>
                            <p:childTnLst>
                              <p:par>
                                <p:cTn id="49" presetID="31" presetClass="entr" presetSubtype="0" fill="hold"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0407" y="1268760"/>
            <a:ext cx="8229600" cy="4248472"/>
          </a:xfrm>
        </p:spPr>
        <p:txBody>
          <a:bodyPr>
            <a:normAutofit fontScale="55000" lnSpcReduction="20000"/>
          </a:bodyPr>
          <a:lstStyle/>
          <a:p>
            <a:pPr algn="just"/>
            <a:r>
              <a:rPr lang="en-US" sz="4400" b="1" dirty="0" smtClean="0">
                <a:latin typeface="Tahoma" panose="020B0604030504040204" pitchFamily="34" charset="0"/>
                <a:ea typeface="Tahoma" panose="020B0604030504040204" pitchFamily="34" charset="0"/>
                <a:cs typeface="Tahoma" panose="020B0604030504040204" pitchFamily="34" charset="0"/>
              </a:rPr>
              <a:t>whether it only guarantees direct participation in the exercise of state power through referendums at various stages, </a:t>
            </a:r>
          </a:p>
          <a:p>
            <a:pPr algn="just"/>
            <a:endParaRPr lang="en-US" dirty="0" smtClean="0">
              <a:latin typeface="Tahoma" panose="020B0604030504040204" pitchFamily="34" charset="0"/>
              <a:ea typeface="Tahoma" panose="020B0604030504040204" pitchFamily="34" charset="0"/>
              <a:cs typeface="Tahoma" panose="020B0604030504040204" pitchFamily="34" charset="0"/>
            </a:endParaRPr>
          </a:p>
          <a:p>
            <a:pPr algn="just"/>
            <a:r>
              <a:rPr lang="en-US" sz="4400" b="1" dirty="0" smtClean="0">
                <a:latin typeface="Tahoma" panose="020B0604030504040204" pitchFamily="34" charset="0"/>
                <a:ea typeface="Tahoma" panose="020B0604030504040204" pitchFamily="34" charset="0"/>
                <a:cs typeface="Tahoma" panose="020B0604030504040204" pitchFamily="34" charset="0"/>
              </a:rPr>
              <a:t>or whether this term also includes other forms of participation in public affairs, in a broader sense, </a:t>
            </a:r>
          </a:p>
          <a:p>
            <a:pPr lvl="1" algn="just"/>
            <a:r>
              <a:rPr lang="en-US" dirty="0" smtClean="0">
                <a:latin typeface="Tahoma" panose="020B0604030504040204" pitchFamily="34" charset="0"/>
                <a:ea typeface="Tahoma" panose="020B0604030504040204" pitchFamily="34" charset="0"/>
                <a:cs typeface="Tahoma" panose="020B0604030504040204" pitchFamily="34" charset="0"/>
              </a:rPr>
              <a:t>for example, in the form of commenting the drafts laws of general application. </a:t>
            </a:r>
          </a:p>
          <a:p>
            <a:pPr algn="just"/>
            <a:endParaRPr lang="en-US" dirty="0" smtClean="0">
              <a:latin typeface="Tahoma" panose="020B0604030504040204" pitchFamily="34" charset="0"/>
              <a:ea typeface="Tahoma" panose="020B0604030504040204" pitchFamily="34" charset="0"/>
              <a:cs typeface="Tahoma" panose="020B0604030504040204" pitchFamily="34" charset="0"/>
            </a:endParaRPr>
          </a:p>
          <a:p>
            <a:pPr algn="just"/>
            <a:r>
              <a:rPr lang="en-US" sz="4400" b="1" dirty="0" smtClean="0">
                <a:latin typeface="Tahoma" panose="020B0604030504040204" pitchFamily="34" charset="0"/>
                <a:ea typeface="Tahoma" panose="020B0604030504040204" pitchFamily="34" charset="0"/>
                <a:cs typeface="Tahoma" panose="020B0604030504040204" pitchFamily="34" charset="0"/>
              </a:rPr>
              <a:t>The case law seems to be generally accepting the opinion said first. </a:t>
            </a:r>
          </a:p>
          <a:p>
            <a:pPr lvl="1" algn="just"/>
            <a:r>
              <a:rPr lang="en-US" dirty="0" smtClean="0">
                <a:latin typeface="Tahoma" panose="020B0604030504040204" pitchFamily="34" charset="0"/>
                <a:ea typeface="Tahoma" panose="020B0604030504040204" pitchFamily="34" charset="0"/>
                <a:cs typeface="Tahoma" panose="020B0604030504040204" pitchFamily="34" charset="0"/>
              </a:rPr>
              <a:t>However the second conclusion is rarely and cautiously admitted too. Under the article 2 (1) of the Constitution </a:t>
            </a:r>
            <a:r>
              <a:rPr lang="en-US" i="1" dirty="0" smtClean="0">
                <a:latin typeface="Tahoma" panose="020B0604030504040204" pitchFamily="34" charset="0"/>
                <a:ea typeface="Tahoma" panose="020B0604030504040204" pitchFamily="34" charset="0"/>
                <a:cs typeface="Tahoma" panose="020B0604030504040204" pitchFamily="34" charset="0"/>
              </a:rPr>
              <a:t>“State power originates from citizens, who exercise it through their elected representatives, or directly”</a:t>
            </a:r>
            <a:r>
              <a:rPr lang="en-US" dirty="0" smtClean="0">
                <a:latin typeface="Tahoma" panose="020B0604030504040204" pitchFamily="34" charset="0"/>
                <a:ea typeface="Tahoma" panose="020B0604030504040204" pitchFamily="34" charset="0"/>
                <a:cs typeface="Tahoma" panose="020B0604030504040204" pitchFamily="34" charset="0"/>
              </a:rPr>
              <a:t>.</a:t>
            </a:r>
          </a:p>
          <a:p>
            <a:pPr marL="0" indent="0" algn="just">
              <a:buNone/>
            </a:pPr>
            <a:endParaRPr lang="en-US" i="1" dirty="0">
              <a:latin typeface="Tahoma" pitchFamily="34" charset="0"/>
              <a:ea typeface="Tahoma" pitchFamily="34" charset="0"/>
              <a:cs typeface="Tahoma" pitchFamily="34"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60407" y="5517232"/>
            <a:ext cx="8280920" cy="1057275"/>
          </a:xfrm>
          <a:prstGeom prst="rect">
            <a:avLst/>
          </a:prstGeom>
          <a:noFill/>
          <a:ln>
            <a:noFill/>
          </a:ln>
          <a:effectLst>
            <a:outerShdw blurRad="1270000" dir="21540000" sx="105000" sy="105000" algn="ctr" rotWithShape="0">
              <a:srgbClr val="000000">
                <a:alpha val="47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ĺžnik 1"/>
          <p:cNvSpPr/>
          <p:nvPr/>
        </p:nvSpPr>
        <p:spPr>
          <a:xfrm>
            <a:off x="827584" y="332656"/>
            <a:ext cx="7231467"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The case law in Slovakia</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77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par>
                          <p:cTn id="8" fill="hold">
                            <p:stCondLst>
                              <p:cond delay="0"/>
                            </p:stCondLst>
                            <p:childTnLst>
                              <p:par>
                                <p:cTn id="9" presetID="2" presetClass="entr" presetSubtype="4"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0407" y="908720"/>
            <a:ext cx="8229600" cy="4248472"/>
          </a:xfrm>
        </p:spPr>
        <p:txBody>
          <a:bodyPr>
            <a:normAutofit/>
          </a:bodyPr>
          <a:lstStyle/>
          <a:p>
            <a:pPr algn="just"/>
            <a:endParaRPr lang="sk-SK" sz="2600" b="1" dirty="0" smtClean="0">
              <a:latin typeface="Tahoma" pitchFamily="34" charset="0"/>
              <a:ea typeface="Tahoma" pitchFamily="34" charset="0"/>
              <a:cs typeface="Tahoma" pitchFamily="34" charset="0"/>
            </a:endParaRPr>
          </a:p>
          <a:p>
            <a:pPr algn="just"/>
            <a:r>
              <a:rPr lang="en-US" sz="2600" b="1" dirty="0" smtClean="0">
                <a:latin typeface="Tahoma" pitchFamily="34" charset="0"/>
                <a:ea typeface="Tahoma" pitchFamily="34" charset="0"/>
                <a:cs typeface="Tahoma" pitchFamily="34" charset="0"/>
              </a:rPr>
              <a:t>Art</a:t>
            </a:r>
            <a:r>
              <a:rPr lang="en-US" sz="2600" b="1" dirty="0" smtClean="0">
                <a:latin typeface="Tahoma" pitchFamily="34" charset="0"/>
                <a:ea typeface="Tahoma" pitchFamily="34" charset="0"/>
                <a:cs typeface="Tahoma" pitchFamily="34" charset="0"/>
              </a:rPr>
              <a:t>. 44 of the Constitution </a:t>
            </a:r>
          </a:p>
          <a:p>
            <a:pPr lvl="1" algn="just"/>
            <a:r>
              <a:rPr lang="en-US" sz="2400" i="1" dirty="0" smtClean="0">
                <a:latin typeface="Tahoma" panose="020B0604030504040204" pitchFamily="34" charset="0"/>
                <a:ea typeface="Tahoma" panose="020B0604030504040204" pitchFamily="34" charset="0"/>
                <a:cs typeface="Tahoma" panose="020B0604030504040204" pitchFamily="34" charset="0"/>
              </a:rPr>
              <a:t>Everyone has the right to a favorable environment. </a:t>
            </a:r>
          </a:p>
          <a:p>
            <a:pPr lvl="1" algn="just"/>
            <a:r>
              <a:rPr lang="en-US" sz="2400" i="1" dirty="0" smtClean="0">
                <a:latin typeface="Tahoma" panose="020B0604030504040204" pitchFamily="34" charset="0"/>
                <a:ea typeface="Tahoma" panose="020B0604030504040204" pitchFamily="34" charset="0"/>
                <a:cs typeface="Tahoma" panose="020B0604030504040204" pitchFamily="34" charset="0"/>
              </a:rPr>
              <a:t>Everyone has the right to timely and complete information about the state of the environment and natural resources.</a:t>
            </a:r>
          </a:p>
          <a:p>
            <a:pPr lvl="1" algn="just"/>
            <a:r>
              <a:rPr lang="en-US" sz="2400" i="1" dirty="0" smtClean="0">
                <a:latin typeface="Tahoma" panose="020B0604030504040204" pitchFamily="34" charset="0"/>
                <a:ea typeface="Tahoma" panose="020B0604030504040204" pitchFamily="34" charset="0"/>
                <a:cs typeface="Tahoma" panose="020B0604030504040204" pitchFamily="34" charset="0"/>
              </a:rPr>
              <a:t>No one may, in exercising her rights, endanger or cause damage to the  environment, natural resources, the wealth of natural species, or cultural monuments beyond the extent set by a law.</a:t>
            </a:r>
            <a:endParaRPr lang="en-US" sz="2200" b="1" dirty="0">
              <a:latin typeface="Tahoma" pitchFamily="34" charset="0"/>
              <a:ea typeface="Tahoma" pitchFamily="34" charset="0"/>
              <a:cs typeface="Tahoma" pitchFamily="34"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60407" y="5517232"/>
            <a:ext cx="8280920" cy="1057275"/>
          </a:xfrm>
          <a:prstGeom prst="rect">
            <a:avLst/>
          </a:prstGeom>
          <a:noFill/>
          <a:ln>
            <a:noFill/>
          </a:ln>
          <a:effectLst>
            <a:outerShdw blurRad="1270000" dir="21540000" sx="105000" sy="105000" algn="ctr" rotWithShape="0">
              <a:srgbClr val="000000">
                <a:alpha val="47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ĺžnik 1"/>
          <p:cNvSpPr/>
          <p:nvPr/>
        </p:nvSpPr>
        <p:spPr>
          <a:xfrm>
            <a:off x="154774" y="188640"/>
            <a:ext cx="8834470" cy="67710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8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Right to a </a:t>
            </a:r>
            <a:r>
              <a:rPr lang="en-US" sz="3800" b="1" u="sng"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favourable</a:t>
            </a:r>
            <a:r>
              <a:rPr lang="en-US" sz="38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environment</a:t>
            </a:r>
            <a:endParaRPr lang="en-US" sz="3800" b="1" u="sng"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77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par>
                          <p:cTn id="8" fill="hold">
                            <p:stCondLst>
                              <p:cond delay="0"/>
                            </p:stCondLst>
                            <p:childTnLst>
                              <p:par>
                                <p:cTn id="9" presetID="26"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80">
                                          <p:stCondLst>
                                            <p:cond delay="0"/>
                                          </p:stCondLst>
                                        </p:cTn>
                                        <p:tgtEl>
                                          <p:spTgt spid="2">
                                            <p:txEl>
                                              <p:pRg st="0" end="0"/>
                                            </p:txEl>
                                          </p:spTgt>
                                        </p:tgtEl>
                                      </p:cBhvr>
                                    </p:animEffect>
                                    <p:anim calcmode="lin" valueType="num">
                                      <p:cBhvr>
                                        <p:cTn id="12"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xEl>
                                              <p:pRg st="0" end="0"/>
                                            </p:txEl>
                                          </p:spTgt>
                                        </p:tgtEl>
                                      </p:cBhvr>
                                      <p:to x="100000" y="60000"/>
                                    </p:animScale>
                                    <p:animScale>
                                      <p:cBhvr>
                                        <p:cTn id="18" dur="166" decel="50000">
                                          <p:stCondLst>
                                            <p:cond delay="676"/>
                                          </p:stCondLst>
                                        </p:cTn>
                                        <p:tgtEl>
                                          <p:spTgt spid="2">
                                            <p:txEl>
                                              <p:pRg st="0" end="0"/>
                                            </p:txEl>
                                          </p:spTgt>
                                        </p:tgtEl>
                                      </p:cBhvr>
                                      <p:to x="100000" y="100000"/>
                                    </p:animScale>
                                    <p:animScale>
                                      <p:cBhvr>
                                        <p:cTn id="19" dur="26">
                                          <p:stCondLst>
                                            <p:cond delay="1312"/>
                                          </p:stCondLst>
                                        </p:cTn>
                                        <p:tgtEl>
                                          <p:spTgt spid="2">
                                            <p:txEl>
                                              <p:pRg st="0" end="0"/>
                                            </p:txEl>
                                          </p:spTgt>
                                        </p:tgtEl>
                                      </p:cBhvr>
                                      <p:to x="100000" y="80000"/>
                                    </p:animScale>
                                    <p:animScale>
                                      <p:cBhvr>
                                        <p:cTn id="20" dur="166" decel="50000">
                                          <p:stCondLst>
                                            <p:cond delay="1338"/>
                                          </p:stCondLst>
                                        </p:cTn>
                                        <p:tgtEl>
                                          <p:spTgt spid="2">
                                            <p:txEl>
                                              <p:pRg st="0" end="0"/>
                                            </p:txEl>
                                          </p:spTgt>
                                        </p:tgtEl>
                                      </p:cBhvr>
                                      <p:to x="100000" y="100000"/>
                                    </p:animScale>
                                    <p:animScale>
                                      <p:cBhvr>
                                        <p:cTn id="21" dur="26">
                                          <p:stCondLst>
                                            <p:cond delay="1642"/>
                                          </p:stCondLst>
                                        </p:cTn>
                                        <p:tgtEl>
                                          <p:spTgt spid="2">
                                            <p:txEl>
                                              <p:pRg st="0" end="0"/>
                                            </p:txEl>
                                          </p:spTgt>
                                        </p:tgtEl>
                                      </p:cBhvr>
                                      <p:to x="100000" y="90000"/>
                                    </p:animScale>
                                    <p:animScale>
                                      <p:cBhvr>
                                        <p:cTn id="22" dur="166" decel="50000">
                                          <p:stCondLst>
                                            <p:cond delay="1668"/>
                                          </p:stCondLst>
                                        </p:cTn>
                                        <p:tgtEl>
                                          <p:spTgt spid="2">
                                            <p:txEl>
                                              <p:pRg st="0" end="0"/>
                                            </p:txEl>
                                          </p:spTgt>
                                        </p:tgtEl>
                                      </p:cBhvr>
                                      <p:to x="100000" y="100000"/>
                                    </p:animScale>
                                    <p:animScale>
                                      <p:cBhvr>
                                        <p:cTn id="23" dur="26">
                                          <p:stCondLst>
                                            <p:cond delay="1808"/>
                                          </p:stCondLst>
                                        </p:cTn>
                                        <p:tgtEl>
                                          <p:spTgt spid="2">
                                            <p:txEl>
                                              <p:pRg st="0" end="0"/>
                                            </p:txEl>
                                          </p:spTgt>
                                        </p:tgtEl>
                                      </p:cBhvr>
                                      <p:to x="100000" y="95000"/>
                                    </p:animScale>
                                    <p:animScale>
                                      <p:cBhvr>
                                        <p:cTn id="24" dur="166" decel="50000">
                                          <p:stCondLst>
                                            <p:cond delay="1834"/>
                                          </p:stCondLst>
                                        </p:cTn>
                                        <p:tgtEl>
                                          <p:spTgt spid="2">
                                            <p:txEl>
                                              <p:pRg st="0" end="0"/>
                                            </p:txEl>
                                          </p:spTgt>
                                        </p:tgtEl>
                                      </p:cBhvr>
                                      <p:to x="100000" y="100000"/>
                                    </p:animScale>
                                  </p:childTnLst>
                                </p:cTn>
                              </p:par>
                            </p:childTnLst>
                          </p:cTn>
                        </p:par>
                        <p:par>
                          <p:cTn id="25" fill="hold">
                            <p:stCondLst>
                              <p:cond delay="2000"/>
                            </p:stCondLst>
                            <p:childTnLst>
                              <p:par>
                                <p:cTn id="26" presetID="32" presetClass="emph" presetSubtype="0" fill="hold" nodeType="afterEffect">
                                  <p:stCondLst>
                                    <p:cond delay="0"/>
                                  </p:stCondLst>
                                  <p:childTnLst>
                                    <p:animRot by="120000">
                                      <p:cBhvr>
                                        <p:cTn id="27" dur="100" fill="hold">
                                          <p:stCondLst>
                                            <p:cond delay="0"/>
                                          </p:stCondLst>
                                        </p:cTn>
                                        <p:tgtEl>
                                          <p:spTgt spid="3">
                                            <p:txEl>
                                              <p:pRg st="1" end="1"/>
                                            </p:txEl>
                                          </p:spTgt>
                                        </p:tgtEl>
                                        <p:attrNameLst>
                                          <p:attrName>r</p:attrName>
                                        </p:attrNameLst>
                                      </p:cBhvr>
                                    </p:animRot>
                                    <p:animRot by="-240000">
                                      <p:cBhvr>
                                        <p:cTn id="28" dur="200" fill="hold">
                                          <p:stCondLst>
                                            <p:cond delay="200"/>
                                          </p:stCondLst>
                                        </p:cTn>
                                        <p:tgtEl>
                                          <p:spTgt spid="3">
                                            <p:txEl>
                                              <p:pRg st="1" end="1"/>
                                            </p:txEl>
                                          </p:spTgt>
                                        </p:tgtEl>
                                        <p:attrNameLst>
                                          <p:attrName>r</p:attrName>
                                        </p:attrNameLst>
                                      </p:cBhvr>
                                    </p:animRot>
                                    <p:animRot by="240000">
                                      <p:cBhvr>
                                        <p:cTn id="29" dur="200" fill="hold">
                                          <p:stCondLst>
                                            <p:cond delay="400"/>
                                          </p:stCondLst>
                                        </p:cTn>
                                        <p:tgtEl>
                                          <p:spTgt spid="3">
                                            <p:txEl>
                                              <p:pRg st="1" end="1"/>
                                            </p:txEl>
                                          </p:spTgt>
                                        </p:tgtEl>
                                        <p:attrNameLst>
                                          <p:attrName>r</p:attrName>
                                        </p:attrNameLst>
                                      </p:cBhvr>
                                    </p:animRot>
                                    <p:animRot by="-240000">
                                      <p:cBhvr>
                                        <p:cTn id="30" dur="200" fill="hold">
                                          <p:stCondLst>
                                            <p:cond delay="600"/>
                                          </p:stCondLst>
                                        </p:cTn>
                                        <p:tgtEl>
                                          <p:spTgt spid="3">
                                            <p:txEl>
                                              <p:pRg st="1" end="1"/>
                                            </p:txEl>
                                          </p:spTgt>
                                        </p:tgtEl>
                                        <p:attrNameLst>
                                          <p:attrName>r</p:attrName>
                                        </p:attrNameLst>
                                      </p:cBhvr>
                                    </p:animRot>
                                    <p:animRot by="120000">
                                      <p:cBhvr>
                                        <p:cTn id="31" dur="200" fill="hold">
                                          <p:stCondLst>
                                            <p:cond delay="800"/>
                                          </p:stCondLst>
                                        </p:cTn>
                                        <p:tgtEl>
                                          <p:spTgt spid="3">
                                            <p:txEl>
                                              <p:pRg st="1" end="1"/>
                                            </p:txEl>
                                          </p:spTgt>
                                        </p:tgtEl>
                                        <p:attrNameLst>
                                          <p:attrName>r</p:attrName>
                                        </p:attrNameLst>
                                      </p:cBhvr>
                                    </p:animRot>
                                  </p:childTnLst>
                                </p:cTn>
                              </p:par>
                            </p:childTnLst>
                          </p:cTn>
                        </p:par>
                        <p:par>
                          <p:cTn id="32" fill="hold">
                            <p:stCondLst>
                              <p:cond delay="3000"/>
                            </p:stCondLst>
                            <p:childTnLst>
                              <p:par>
                                <p:cTn id="33" presetID="32" presetClass="emph" presetSubtype="0" fill="hold" nodeType="afterEffect">
                                  <p:stCondLst>
                                    <p:cond delay="0"/>
                                  </p:stCondLst>
                                  <p:childTnLst>
                                    <p:animRot by="120000">
                                      <p:cBhvr>
                                        <p:cTn id="34" dur="100" fill="hold">
                                          <p:stCondLst>
                                            <p:cond delay="0"/>
                                          </p:stCondLst>
                                        </p:cTn>
                                        <p:tgtEl>
                                          <p:spTgt spid="3">
                                            <p:txEl>
                                              <p:pRg st="2" end="2"/>
                                            </p:txEl>
                                          </p:spTgt>
                                        </p:tgtEl>
                                        <p:attrNameLst>
                                          <p:attrName>r</p:attrName>
                                        </p:attrNameLst>
                                      </p:cBhvr>
                                    </p:animRot>
                                    <p:animRot by="-240000">
                                      <p:cBhvr>
                                        <p:cTn id="35" dur="200" fill="hold">
                                          <p:stCondLst>
                                            <p:cond delay="200"/>
                                          </p:stCondLst>
                                        </p:cTn>
                                        <p:tgtEl>
                                          <p:spTgt spid="3">
                                            <p:txEl>
                                              <p:pRg st="2" end="2"/>
                                            </p:txEl>
                                          </p:spTgt>
                                        </p:tgtEl>
                                        <p:attrNameLst>
                                          <p:attrName>r</p:attrName>
                                        </p:attrNameLst>
                                      </p:cBhvr>
                                    </p:animRot>
                                    <p:animRot by="240000">
                                      <p:cBhvr>
                                        <p:cTn id="36" dur="200" fill="hold">
                                          <p:stCondLst>
                                            <p:cond delay="400"/>
                                          </p:stCondLst>
                                        </p:cTn>
                                        <p:tgtEl>
                                          <p:spTgt spid="3">
                                            <p:txEl>
                                              <p:pRg st="2" end="2"/>
                                            </p:txEl>
                                          </p:spTgt>
                                        </p:tgtEl>
                                        <p:attrNameLst>
                                          <p:attrName>r</p:attrName>
                                        </p:attrNameLst>
                                      </p:cBhvr>
                                    </p:animRot>
                                    <p:animRot by="-240000">
                                      <p:cBhvr>
                                        <p:cTn id="37" dur="200" fill="hold">
                                          <p:stCondLst>
                                            <p:cond delay="600"/>
                                          </p:stCondLst>
                                        </p:cTn>
                                        <p:tgtEl>
                                          <p:spTgt spid="3">
                                            <p:txEl>
                                              <p:pRg st="2" end="2"/>
                                            </p:txEl>
                                          </p:spTgt>
                                        </p:tgtEl>
                                        <p:attrNameLst>
                                          <p:attrName>r</p:attrName>
                                        </p:attrNameLst>
                                      </p:cBhvr>
                                    </p:animRot>
                                    <p:animRot by="120000">
                                      <p:cBhvr>
                                        <p:cTn id="38" dur="200" fill="hold">
                                          <p:stCondLst>
                                            <p:cond delay="800"/>
                                          </p:stCondLst>
                                        </p:cTn>
                                        <p:tgtEl>
                                          <p:spTgt spid="3">
                                            <p:txEl>
                                              <p:pRg st="2" end="2"/>
                                            </p:txEl>
                                          </p:spTgt>
                                        </p:tgtEl>
                                        <p:attrNameLst>
                                          <p:attrName>r</p:attrName>
                                        </p:attrNameLst>
                                      </p:cBhvr>
                                    </p:animRot>
                                  </p:childTnLst>
                                </p:cTn>
                              </p:par>
                            </p:childTnLst>
                          </p:cTn>
                        </p:par>
                        <p:par>
                          <p:cTn id="39" fill="hold">
                            <p:stCondLst>
                              <p:cond delay="4000"/>
                            </p:stCondLst>
                            <p:childTnLst>
                              <p:par>
                                <p:cTn id="40" presetID="32" presetClass="emph" presetSubtype="0" fill="hold" nodeType="afterEffect">
                                  <p:stCondLst>
                                    <p:cond delay="0"/>
                                  </p:stCondLst>
                                  <p:childTnLst>
                                    <p:animRot by="120000">
                                      <p:cBhvr>
                                        <p:cTn id="41" dur="100" fill="hold">
                                          <p:stCondLst>
                                            <p:cond delay="0"/>
                                          </p:stCondLst>
                                        </p:cTn>
                                        <p:tgtEl>
                                          <p:spTgt spid="3">
                                            <p:txEl>
                                              <p:pRg st="3" end="3"/>
                                            </p:txEl>
                                          </p:spTgt>
                                        </p:tgtEl>
                                        <p:attrNameLst>
                                          <p:attrName>r</p:attrName>
                                        </p:attrNameLst>
                                      </p:cBhvr>
                                    </p:animRot>
                                    <p:animRot by="-240000">
                                      <p:cBhvr>
                                        <p:cTn id="42" dur="200" fill="hold">
                                          <p:stCondLst>
                                            <p:cond delay="200"/>
                                          </p:stCondLst>
                                        </p:cTn>
                                        <p:tgtEl>
                                          <p:spTgt spid="3">
                                            <p:txEl>
                                              <p:pRg st="3" end="3"/>
                                            </p:txEl>
                                          </p:spTgt>
                                        </p:tgtEl>
                                        <p:attrNameLst>
                                          <p:attrName>r</p:attrName>
                                        </p:attrNameLst>
                                      </p:cBhvr>
                                    </p:animRot>
                                    <p:animRot by="240000">
                                      <p:cBhvr>
                                        <p:cTn id="43" dur="200" fill="hold">
                                          <p:stCondLst>
                                            <p:cond delay="400"/>
                                          </p:stCondLst>
                                        </p:cTn>
                                        <p:tgtEl>
                                          <p:spTgt spid="3">
                                            <p:txEl>
                                              <p:pRg st="3" end="3"/>
                                            </p:txEl>
                                          </p:spTgt>
                                        </p:tgtEl>
                                        <p:attrNameLst>
                                          <p:attrName>r</p:attrName>
                                        </p:attrNameLst>
                                      </p:cBhvr>
                                    </p:animRot>
                                    <p:animRot by="-240000">
                                      <p:cBhvr>
                                        <p:cTn id="44" dur="200" fill="hold">
                                          <p:stCondLst>
                                            <p:cond delay="600"/>
                                          </p:stCondLst>
                                        </p:cTn>
                                        <p:tgtEl>
                                          <p:spTgt spid="3">
                                            <p:txEl>
                                              <p:pRg st="3" end="3"/>
                                            </p:txEl>
                                          </p:spTgt>
                                        </p:tgtEl>
                                        <p:attrNameLst>
                                          <p:attrName>r</p:attrName>
                                        </p:attrNameLst>
                                      </p:cBhvr>
                                    </p:animRot>
                                    <p:animRot by="120000">
                                      <p:cBhvr>
                                        <p:cTn id="45" dur="200" fill="hold">
                                          <p:stCondLst>
                                            <p:cond delay="800"/>
                                          </p:stCondLst>
                                        </p:cTn>
                                        <p:tgtEl>
                                          <p:spTgt spid="3">
                                            <p:txEl>
                                              <p:pRg st="3" end="3"/>
                                            </p:txEl>
                                          </p:spTgt>
                                        </p:tgtEl>
                                        <p:attrNameLst>
                                          <p:attrName>r</p:attrName>
                                        </p:attrNameLst>
                                      </p:cBhvr>
                                    </p:animRot>
                                  </p:childTnLst>
                                </p:cTn>
                              </p:par>
                            </p:childTnLst>
                          </p:cTn>
                        </p:par>
                        <p:par>
                          <p:cTn id="46" fill="hold">
                            <p:stCondLst>
                              <p:cond delay="5000"/>
                            </p:stCondLst>
                            <p:childTnLst>
                              <p:par>
                                <p:cTn id="47" presetID="32" presetClass="emph" presetSubtype="0" fill="hold" nodeType="afterEffect">
                                  <p:stCondLst>
                                    <p:cond delay="0"/>
                                  </p:stCondLst>
                                  <p:childTnLst>
                                    <p:animRot by="120000">
                                      <p:cBhvr>
                                        <p:cTn id="48" dur="100" fill="hold">
                                          <p:stCondLst>
                                            <p:cond delay="0"/>
                                          </p:stCondLst>
                                        </p:cTn>
                                        <p:tgtEl>
                                          <p:spTgt spid="3">
                                            <p:txEl>
                                              <p:pRg st="4" end="4"/>
                                            </p:txEl>
                                          </p:spTgt>
                                        </p:tgtEl>
                                        <p:attrNameLst>
                                          <p:attrName>r</p:attrName>
                                        </p:attrNameLst>
                                      </p:cBhvr>
                                    </p:animRot>
                                    <p:animRot by="-240000">
                                      <p:cBhvr>
                                        <p:cTn id="49" dur="200" fill="hold">
                                          <p:stCondLst>
                                            <p:cond delay="200"/>
                                          </p:stCondLst>
                                        </p:cTn>
                                        <p:tgtEl>
                                          <p:spTgt spid="3">
                                            <p:txEl>
                                              <p:pRg st="4" end="4"/>
                                            </p:txEl>
                                          </p:spTgt>
                                        </p:tgtEl>
                                        <p:attrNameLst>
                                          <p:attrName>r</p:attrName>
                                        </p:attrNameLst>
                                      </p:cBhvr>
                                    </p:animRot>
                                    <p:animRot by="240000">
                                      <p:cBhvr>
                                        <p:cTn id="50" dur="200" fill="hold">
                                          <p:stCondLst>
                                            <p:cond delay="400"/>
                                          </p:stCondLst>
                                        </p:cTn>
                                        <p:tgtEl>
                                          <p:spTgt spid="3">
                                            <p:txEl>
                                              <p:pRg st="4" end="4"/>
                                            </p:txEl>
                                          </p:spTgt>
                                        </p:tgtEl>
                                        <p:attrNameLst>
                                          <p:attrName>r</p:attrName>
                                        </p:attrNameLst>
                                      </p:cBhvr>
                                    </p:animRot>
                                    <p:animRot by="-240000">
                                      <p:cBhvr>
                                        <p:cTn id="51" dur="200" fill="hold">
                                          <p:stCondLst>
                                            <p:cond delay="600"/>
                                          </p:stCondLst>
                                        </p:cTn>
                                        <p:tgtEl>
                                          <p:spTgt spid="3">
                                            <p:txEl>
                                              <p:pRg st="4" end="4"/>
                                            </p:txEl>
                                          </p:spTgt>
                                        </p:tgtEl>
                                        <p:attrNameLst>
                                          <p:attrName>r</p:attrName>
                                        </p:attrNameLst>
                                      </p:cBhvr>
                                    </p:animRot>
                                    <p:animRot by="120000">
                                      <p:cBhvr>
                                        <p:cTn id="52"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0407" y="908720"/>
            <a:ext cx="8229600" cy="4248472"/>
          </a:xfrm>
        </p:spPr>
        <p:txBody>
          <a:bodyPr>
            <a:normAutofit/>
          </a:bodyPr>
          <a:lstStyle/>
          <a:p>
            <a:pPr algn="just"/>
            <a:r>
              <a:rPr lang="en-US" sz="2400" b="1" i="1" dirty="0">
                <a:latin typeface="Tahoma" panose="020B0604030504040204" pitchFamily="34" charset="0"/>
                <a:ea typeface="Tahoma" panose="020B0604030504040204" pitchFamily="34" charset="0"/>
                <a:cs typeface="Tahoma" panose="020B0604030504040204" pitchFamily="34" charset="0"/>
              </a:rPr>
              <a:t>The Constitutional court of the Slovak Republic  </a:t>
            </a:r>
          </a:p>
          <a:p>
            <a:pPr lvl="1" algn="just"/>
            <a:r>
              <a:rPr lang="en-US" sz="2000" i="1" dirty="0">
                <a:latin typeface="Tahoma" panose="020B0604030504040204" pitchFamily="34" charset="0"/>
                <a:ea typeface="Tahoma" panose="020B0604030504040204" pitchFamily="34" charset="0"/>
                <a:cs typeface="Tahoma" panose="020B0604030504040204" pitchFamily="34" charset="0"/>
              </a:rPr>
              <a:t>Deciding for 23 years now</a:t>
            </a:r>
            <a:r>
              <a:rPr lang="sk-SK" sz="2000" i="1" dirty="0">
                <a:latin typeface="Tahoma" panose="020B0604030504040204" pitchFamily="34" charset="0"/>
                <a:ea typeface="Tahoma" panose="020B0604030504040204" pitchFamily="34" charset="0"/>
                <a:cs typeface="Tahoma" panose="020B0604030504040204" pitchFamily="34" charset="0"/>
              </a:rPr>
              <a:t> (40 </a:t>
            </a:r>
            <a:r>
              <a:rPr lang="sk-SK" sz="2000" i="1" dirty="0" err="1">
                <a:latin typeface="Tahoma" panose="020B0604030504040204" pitchFamily="34" charset="0"/>
                <a:ea typeface="Tahoma" panose="020B0604030504040204" pitchFamily="34" charset="0"/>
                <a:cs typeface="Tahoma" panose="020B0604030504040204" pitchFamily="34" charset="0"/>
              </a:rPr>
              <a:t>cases</a:t>
            </a:r>
            <a:r>
              <a:rPr lang="sk-SK" sz="2000" i="1" dirty="0">
                <a:latin typeface="Tahoma" panose="020B0604030504040204" pitchFamily="34" charset="0"/>
                <a:ea typeface="Tahoma" panose="020B0604030504040204" pitchFamily="34" charset="0"/>
                <a:cs typeface="Tahoma" panose="020B0604030504040204" pitchFamily="34" charset="0"/>
              </a:rPr>
              <a:t> </a:t>
            </a:r>
            <a:r>
              <a:rPr lang="sk-SK" sz="2000" i="1" dirty="0" err="1">
                <a:latin typeface="Tahoma" panose="020B0604030504040204" pitchFamily="34" charset="0"/>
                <a:ea typeface="Tahoma" panose="020B0604030504040204" pitchFamily="34" charset="0"/>
                <a:cs typeface="Tahoma" panose="020B0604030504040204" pitchFamily="34" charset="0"/>
              </a:rPr>
              <a:t>related</a:t>
            </a:r>
            <a:r>
              <a:rPr lang="sk-SK" sz="2000" i="1" dirty="0">
                <a:latin typeface="Tahoma" panose="020B0604030504040204" pitchFamily="34" charset="0"/>
                <a:ea typeface="Tahoma" panose="020B0604030504040204" pitchFamily="34" charset="0"/>
                <a:cs typeface="Tahoma" panose="020B0604030504040204" pitchFamily="34" charset="0"/>
              </a:rPr>
              <a:t> to </a:t>
            </a:r>
            <a:r>
              <a:rPr lang="sk-SK" sz="2000" i="1" dirty="0" err="1">
                <a:latin typeface="Tahoma" panose="020B0604030504040204" pitchFamily="34" charset="0"/>
                <a:ea typeface="Tahoma" panose="020B0604030504040204" pitchFamily="34" charset="0"/>
                <a:cs typeface="Tahoma" panose="020B0604030504040204" pitchFamily="34" charset="0"/>
              </a:rPr>
              <a:t>environmental</a:t>
            </a:r>
            <a:r>
              <a:rPr lang="sk-SK" sz="2000" i="1" dirty="0">
                <a:latin typeface="Tahoma" panose="020B0604030504040204" pitchFamily="34" charset="0"/>
                <a:ea typeface="Tahoma" panose="020B0604030504040204" pitchFamily="34" charset="0"/>
                <a:cs typeface="Tahoma" panose="020B0604030504040204" pitchFamily="34" charset="0"/>
              </a:rPr>
              <a:t> </a:t>
            </a:r>
            <a:r>
              <a:rPr lang="sk-SK" sz="2000" i="1" dirty="0" err="1">
                <a:latin typeface="Tahoma" panose="020B0604030504040204" pitchFamily="34" charset="0"/>
                <a:ea typeface="Tahoma" panose="020B0604030504040204" pitchFamily="34" charset="0"/>
                <a:cs typeface="Tahoma" panose="020B0604030504040204" pitchFamily="34" charset="0"/>
              </a:rPr>
              <a:t>rights</a:t>
            </a:r>
            <a:r>
              <a:rPr lang="sk-SK" sz="2000" i="1" dirty="0">
                <a:latin typeface="Tahoma" panose="020B0604030504040204" pitchFamily="34" charset="0"/>
                <a:ea typeface="Tahoma" panose="020B0604030504040204" pitchFamily="34" charset="0"/>
                <a:cs typeface="Tahoma" panose="020B0604030504040204" pitchFamily="34" charset="0"/>
              </a:rPr>
              <a:t>)</a:t>
            </a:r>
            <a:endParaRPr lang="en-US" sz="2000" i="1" dirty="0">
              <a:latin typeface="Tahoma" panose="020B0604030504040204" pitchFamily="34" charset="0"/>
              <a:ea typeface="Tahoma" panose="020B0604030504040204" pitchFamily="34" charset="0"/>
              <a:cs typeface="Tahoma" panose="020B0604030504040204" pitchFamily="34" charset="0"/>
            </a:endParaRPr>
          </a:p>
          <a:p>
            <a:pPr lvl="2" algn="just"/>
            <a:r>
              <a:rPr lang="en-US" sz="1600" b="1" i="1" dirty="0">
                <a:latin typeface="Tahoma" panose="020B0604030504040204" pitchFamily="34" charset="0"/>
                <a:ea typeface="Tahoma" panose="020B0604030504040204" pitchFamily="34" charset="0"/>
                <a:cs typeface="Tahoma" panose="020B0604030504040204" pitchFamily="34" charset="0"/>
              </a:rPr>
              <a:t>Cautious </a:t>
            </a:r>
            <a:r>
              <a:rPr lang="sk-SK" sz="1600" b="1" i="1" dirty="0">
                <a:latin typeface="Tahoma" panose="020B0604030504040204" pitchFamily="34" charset="0"/>
                <a:ea typeface="Tahoma" panose="020B0604030504040204" pitchFamily="34" charset="0"/>
                <a:cs typeface="Tahoma" panose="020B0604030504040204" pitchFamily="34" charset="0"/>
              </a:rPr>
              <a:t>and n</a:t>
            </a:r>
            <a:r>
              <a:rPr lang="en-US" sz="1600" b="1" i="1" dirty="0" err="1">
                <a:latin typeface="Tahoma" panose="020B0604030504040204" pitchFamily="34" charset="0"/>
                <a:ea typeface="Tahoma" panose="020B0604030504040204" pitchFamily="34" charset="0"/>
                <a:cs typeface="Tahoma" panose="020B0604030504040204" pitchFamily="34" charset="0"/>
              </a:rPr>
              <a:t>ot</a:t>
            </a:r>
            <a:r>
              <a:rPr lang="en-US" sz="1600" b="1" i="1" dirty="0">
                <a:latin typeface="Tahoma" panose="020B0604030504040204" pitchFamily="34" charset="0"/>
                <a:ea typeface="Tahoma" panose="020B0604030504040204" pitchFamily="34" charset="0"/>
                <a:cs typeface="Tahoma" panose="020B0604030504040204" pitchFamily="34" charset="0"/>
              </a:rPr>
              <a:t> willing to interpret this right</a:t>
            </a:r>
          </a:p>
          <a:p>
            <a:pPr lvl="1" algn="just"/>
            <a:r>
              <a:rPr lang="en-US" sz="2000" i="1" dirty="0">
                <a:latin typeface="Tahoma" panose="020B0604030504040204" pitchFamily="34" charset="0"/>
                <a:ea typeface="Tahoma" panose="020B0604030504040204" pitchFamily="34" charset="0"/>
                <a:cs typeface="Tahoma" panose="020B0604030504040204" pitchFamily="34" charset="0"/>
              </a:rPr>
              <a:t>Orientated on the procedural conditions of the decision making</a:t>
            </a:r>
          </a:p>
          <a:p>
            <a:pPr lvl="1" algn="just"/>
            <a:r>
              <a:rPr lang="en-US" sz="2000" b="1" i="1" dirty="0">
                <a:latin typeface="Tahoma" panose="020B0604030504040204" pitchFamily="34" charset="0"/>
                <a:ea typeface="Tahoma" panose="020B0604030504040204" pitchFamily="34" charset="0"/>
                <a:cs typeface="Tahoma" panose="020B0604030504040204" pitchFamily="34" charset="0"/>
              </a:rPr>
              <a:t>Often not responding to the arguments </a:t>
            </a:r>
          </a:p>
          <a:p>
            <a:pPr lvl="1" algn="just"/>
            <a:r>
              <a:rPr lang="en-US" sz="2000" i="1" dirty="0">
                <a:latin typeface="Tahoma" panose="020B0604030504040204" pitchFamily="34" charset="0"/>
                <a:ea typeface="Tahoma" panose="020B0604030504040204" pitchFamily="34" charset="0"/>
                <a:cs typeface="Tahoma" panose="020B0604030504040204" pitchFamily="34" charset="0"/>
              </a:rPr>
              <a:t>Missing the proactive approach to this right</a:t>
            </a:r>
          </a:p>
          <a:p>
            <a:pPr lvl="1" algn="just"/>
            <a:r>
              <a:rPr lang="en-US" sz="2000" b="1" i="1" dirty="0">
                <a:latin typeface="Tahoma" panose="020B0604030504040204" pitchFamily="34" charset="0"/>
                <a:ea typeface="Tahoma" panose="020B0604030504040204" pitchFamily="34" charset="0"/>
                <a:cs typeface="Tahoma" panose="020B0604030504040204" pitchFamily="34" charset="0"/>
              </a:rPr>
              <a:t>Only one opinion from 2003 on the environmental protection as a public interest in the state ruled by law</a:t>
            </a:r>
          </a:p>
          <a:p>
            <a:pPr lvl="1" algn="just"/>
            <a:r>
              <a:rPr lang="en-US" sz="2000" i="1" dirty="0">
                <a:latin typeface="Tahoma" panose="020B0604030504040204" pitchFamily="34" charset="0"/>
                <a:ea typeface="Tahoma" panose="020B0604030504040204" pitchFamily="34" charset="0"/>
                <a:cs typeface="Tahoma" panose="020B0604030504040204" pitchFamily="34" charset="0"/>
              </a:rPr>
              <a:t>Czech opinion: impotent right  (similar legislation) </a:t>
            </a:r>
            <a:endParaRPr lang="en-US" sz="2400" b="1" i="1" dirty="0">
              <a:latin typeface="Tahoma" panose="020B0604030504040204" pitchFamily="34" charset="0"/>
              <a:ea typeface="Tahoma" panose="020B0604030504040204" pitchFamily="34" charset="0"/>
              <a:cs typeface="Tahoma" panose="020B0604030504040204" pitchFamily="34" charset="0"/>
            </a:endParaRPr>
          </a:p>
          <a:p>
            <a:pPr algn="just"/>
            <a:endParaRPr lang="sk-SK" sz="2600" b="1" dirty="0" smtClean="0">
              <a:latin typeface="Tahoma" pitchFamily="34" charset="0"/>
              <a:ea typeface="Tahoma" pitchFamily="34" charset="0"/>
              <a:cs typeface="Tahoma" pitchFamily="34"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60407" y="5517232"/>
            <a:ext cx="8280920" cy="1057275"/>
          </a:xfrm>
          <a:prstGeom prst="rect">
            <a:avLst/>
          </a:prstGeom>
          <a:noFill/>
          <a:ln>
            <a:noFill/>
          </a:ln>
          <a:effectLst>
            <a:outerShdw blurRad="1270000" dir="21540000" sx="105000" sy="105000" algn="ctr" rotWithShape="0">
              <a:srgbClr val="000000">
                <a:alpha val="47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ĺžnik 1"/>
          <p:cNvSpPr/>
          <p:nvPr/>
        </p:nvSpPr>
        <p:spPr>
          <a:xfrm>
            <a:off x="154774" y="188640"/>
            <a:ext cx="8834470" cy="67710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8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Right to a </a:t>
            </a:r>
            <a:r>
              <a:rPr lang="en-US" sz="3800" b="1" u="sng"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favourable</a:t>
            </a:r>
            <a:r>
              <a:rPr lang="en-US" sz="38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environment</a:t>
            </a:r>
            <a:endParaRPr lang="en-US" sz="3800" b="1" u="sng"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61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par>
                          <p:cTn id="8" fill="hold">
                            <p:stCondLst>
                              <p:cond delay="0"/>
                            </p:stCondLst>
                            <p:childTnLst>
                              <p:par>
                                <p:cTn id="9" presetID="26"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80">
                                          <p:stCondLst>
                                            <p:cond delay="0"/>
                                          </p:stCondLst>
                                        </p:cTn>
                                        <p:tgtEl>
                                          <p:spTgt spid="2">
                                            <p:txEl>
                                              <p:pRg st="0" end="0"/>
                                            </p:txEl>
                                          </p:spTgt>
                                        </p:tgtEl>
                                      </p:cBhvr>
                                    </p:animEffect>
                                    <p:anim calcmode="lin" valueType="num">
                                      <p:cBhvr>
                                        <p:cTn id="12"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xEl>
                                              <p:pRg st="0" end="0"/>
                                            </p:txEl>
                                          </p:spTgt>
                                        </p:tgtEl>
                                      </p:cBhvr>
                                      <p:to x="100000" y="60000"/>
                                    </p:animScale>
                                    <p:animScale>
                                      <p:cBhvr>
                                        <p:cTn id="18" dur="166" decel="50000">
                                          <p:stCondLst>
                                            <p:cond delay="676"/>
                                          </p:stCondLst>
                                        </p:cTn>
                                        <p:tgtEl>
                                          <p:spTgt spid="2">
                                            <p:txEl>
                                              <p:pRg st="0" end="0"/>
                                            </p:txEl>
                                          </p:spTgt>
                                        </p:tgtEl>
                                      </p:cBhvr>
                                      <p:to x="100000" y="100000"/>
                                    </p:animScale>
                                    <p:animScale>
                                      <p:cBhvr>
                                        <p:cTn id="19" dur="26">
                                          <p:stCondLst>
                                            <p:cond delay="1312"/>
                                          </p:stCondLst>
                                        </p:cTn>
                                        <p:tgtEl>
                                          <p:spTgt spid="2">
                                            <p:txEl>
                                              <p:pRg st="0" end="0"/>
                                            </p:txEl>
                                          </p:spTgt>
                                        </p:tgtEl>
                                      </p:cBhvr>
                                      <p:to x="100000" y="80000"/>
                                    </p:animScale>
                                    <p:animScale>
                                      <p:cBhvr>
                                        <p:cTn id="20" dur="166" decel="50000">
                                          <p:stCondLst>
                                            <p:cond delay="1338"/>
                                          </p:stCondLst>
                                        </p:cTn>
                                        <p:tgtEl>
                                          <p:spTgt spid="2">
                                            <p:txEl>
                                              <p:pRg st="0" end="0"/>
                                            </p:txEl>
                                          </p:spTgt>
                                        </p:tgtEl>
                                      </p:cBhvr>
                                      <p:to x="100000" y="100000"/>
                                    </p:animScale>
                                    <p:animScale>
                                      <p:cBhvr>
                                        <p:cTn id="21" dur="26">
                                          <p:stCondLst>
                                            <p:cond delay="1642"/>
                                          </p:stCondLst>
                                        </p:cTn>
                                        <p:tgtEl>
                                          <p:spTgt spid="2">
                                            <p:txEl>
                                              <p:pRg st="0" end="0"/>
                                            </p:txEl>
                                          </p:spTgt>
                                        </p:tgtEl>
                                      </p:cBhvr>
                                      <p:to x="100000" y="90000"/>
                                    </p:animScale>
                                    <p:animScale>
                                      <p:cBhvr>
                                        <p:cTn id="22" dur="166" decel="50000">
                                          <p:stCondLst>
                                            <p:cond delay="1668"/>
                                          </p:stCondLst>
                                        </p:cTn>
                                        <p:tgtEl>
                                          <p:spTgt spid="2">
                                            <p:txEl>
                                              <p:pRg st="0" end="0"/>
                                            </p:txEl>
                                          </p:spTgt>
                                        </p:tgtEl>
                                      </p:cBhvr>
                                      <p:to x="100000" y="100000"/>
                                    </p:animScale>
                                    <p:animScale>
                                      <p:cBhvr>
                                        <p:cTn id="23" dur="26">
                                          <p:stCondLst>
                                            <p:cond delay="1808"/>
                                          </p:stCondLst>
                                        </p:cTn>
                                        <p:tgtEl>
                                          <p:spTgt spid="2">
                                            <p:txEl>
                                              <p:pRg st="0" end="0"/>
                                            </p:txEl>
                                          </p:spTgt>
                                        </p:tgtEl>
                                      </p:cBhvr>
                                      <p:to x="100000" y="95000"/>
                                    </p:animScale>
                                    <p:animScale>
                                      <p:cBhvr>
                                        <p:cTn id="24"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0407" y="1052736"/>
            <a:ext cx="8229600" cy="5472608"/>
          </a:xfrm>
        </p:spPr>
        <p:txBody>
          <a:bodyPr>
            <a:normAutofit/>
          </a:bodyPr>
          <a:lstStyle/>
          <a:p>
            <a:r>
              <a:rPr lang="sk-SK" sz="2000" i="1" u="sng" dirty="0" smtClean="0">
                <a:latin typeface="Tahoma" panose="020B0604030504040204" pitchFamily="34" charset="0"/>
                <a:ea typeface="Tahoma" panose="020B0604030504040204" pitchFamily="34" charset="0"/>
                <a:cs typeface="Tahoma" panose="020B0604030504040204" pitchFamily="34" charset="0"/>
              </a:rPr>
              <a:t>ARTICLE 46 OF THE CONSTITUTION</a:t>
            </a:r>
          </a:p>
          <a:p>
            <a:r>
              <a:rPr lang="en-US" sz="2000" i="1" dirty="0" smtClean="0">
                <a:latin typeface="Tahoma" panose="020B0604030504040204" pitchFamily="34" charset="0"/>
                <a:ea typeface="Tahoma" panose="020B0604030504040204" pitchFamily="34" charset="0"/>
                <a:cs typeface="Tahoma" panose="020B0604030504040204" pitchFamily="34" charset="0"/>
              </a:rPr>
              <a:t>(</a:t>
            </a:r>
            <a:r>
              <a:rPr lang="en-US" sz="2000" i="1" dirty="0">
                <a:latin typeface="Tahoma" panose="020B0604030504040204" pitchFamily="34" charset="0"/>
                <a:ea typeface="Tahoma" panose="020B0604030504040204" pitchFamily="34" charset="0"/>
                <a:cs typeface="Tahoma" panose="020B0604030504040204" pitchFamily="34" charset="0"/>
              </a:rPr>
              <a:t>1) Everyone may claim his right in a manner laid down by law in an independent and impartial court and, in cases laid down by law, at another body of the Slovak Republic</a:t>
            </a:r>
            <a:r>
              <a:rPr lang="en-US" sz="2000" i="1" dirty="0" smtClean="0">
                <a:latin typeface="Tahoma" panose="020B0604030504040204" pitchFamily="34" charset="0"/>
                <a:ea typeface="Tahoma" panose="020B0604030504040204" pitchFamily="34" charset="0"/>
                <a:cs typeface="Tahoma" panose="020B0604030504040204" pitchFamily="34" charset="0"/>
              </a:rPr>
              <a:t>.</a:t>
            </a:r>
            <a:endParaRPr lang="sk-SK" sz="2000" i="1" dirty="0" smtClean="0">
              <a:latin typeface="Tahoma" panose="020B0604030504040204" pitchFamily="34" charset="0"/>
              <a:ea typeface="Tahoma" panose="020B0604030504040204" pitchFamily="34" charset="0"/>
              <a:cs typeface="Tahoma" panose="020B0604030504040204" pitchFamily="34" charset="0"/>
            </a:endParaRPr>
          </a:p>
          <a:p>
            <a:endParaRPr lang="sk-SK" sz="2000" i="1" dirty="0" smtClean="0">
              <a:latin typeface="Tahoma" panose="020B0604030504040204" pitchFamily="34" charset="0"/>
              <a:ea typeface="Tahoma" panose="020B0604030504040204" pitchFamily="34" charset="0"/>
              <a:cs typeface="Tahoma" panose="020B0604030504040204" pitchFamily="34" charset="0"/>
            </a:endParaRPr>
          </a:p>
          <a:p>
            <a:endParaRPr lang="en-US" sz="2000" i="1" dirty="0">
              <a:latin typeface="Tahoma" panose="020B0604030504040204" pitchFamily="34" charset="0"/>
              <a:ea typeface="Tahoma" panose="020B0604030504040204" pitchFamily="34" charset="0"/>
              <a:cs typeface="Tahoma" panose="020B0604030504040204" pitchFamily="34" charset="0"/>
            </a:endParaRPr>
          </a:p>
          <a:p>
            <a:r>
              <a:rPr lang="en-US" sz="2000" i="1" dirty="0">
                <a:latin typeface="Tahoma" panose="020B0604030504040204" pitchFamily="34" charset="0"/>
                <a:ea typeface="Tahoma" panose="020B0604030504040204" pitchFamily="34" charset="0"/>
                <a:cs typeface="Tahoma" panose="020B0604030504040204" pitchFamily="34" charset="0"/>
              </a:rPr>
              <a:t>(2) Anyone who claims to have been deprived of his rights by a decision of a public administration body may turn to the court to have the lawfulness of such decision reviewed, unless laid down otherwise by law. The reviewed of decisions concerning basic rights and freedoms must not, however, be excluded from the competence of the courts</a:t>
            </a:r>
            <a:r>
              <a:rPr lang="en-US" sz="2000" i="1" dirty="0" smtClean="0">
                <a:latin typeface="Tahoma" panose="020B0604030504040204" pitchFamily="34" charset="0"/>
                <a:ea typeface="Tahoma" panose="020B0604030504040204" pitchFamily="34" charset="0"/>
                <a:cs typeface="Tahoma" panose="020B0604030504040204" pitchFamily="34" charset="0"/>
              </a:rPr>
              <a:t>.</a:t>
            </a:r>
            <a:endParaRPr lang="sk-SK" sz="2000" i="1" dirty="0" smtClean="0">
              <a:latin typeface="Tahoma" panose="020B0604030504040204" pitchFamily="34" charset="0"/>
              <a:ea typeface="Tahoma" panose="020B0604030504040204" pitchFamily="34" charset="0"/>
              <a:cs typeface="Tahoma" panose="020B0604030504040204" pitchFamily="34" charset="0"/>
            </a:endParaRPr>
          </a:p>
          <a:p>
            <a:endParaRPr lang="sk-SK" sz="2000" i="1" dirty="0">
              <a:latin typeface="Tahoma" panose="020B0604030504040204" pitchFamily="34" charset="0"/>
              <a:ea typeface="Tahoma" panose="020B0604030504040204" pitchFamily="34" charset="0"/>
              <a:cs typeface="Tahoma" panose="020B0604030504040204" pitchFamily="34" charset="0"/>
            </a:endParaRPr>
          </a:p>
          <a:p>
            <a:r>
              <a:rPr lang="sk-SK"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(4) Conditions and details concerning judicial and other legal protection shall be laid down by law.</a:t>
            </a:r>
          </a:p>
          <a:p>
            <a:pPr algn="just"/>
            <a:endParaRPr lang="en-US" sz="2000" i="1" dirty="0">
              <a:latin typeface="Tahoma" panose="020B0604030504040204" pitchFamily="34" charset="0"/>
              <a:ea typeface="Tahoma" panose="020B0604030504040204" pitchFamily="34" charset="0"/>
              <a:cs typeface="Tahoma" panose="020B0604030504040204" pitchFamily="34" charset="0"/>
            </a:endParaRPr>
          </a:p>
        </p:txBody>
      </p:sp>
      <p:sp>
        <p:nvSpPr>
          <p:cNvPr id="2" name="Obdĺžnik 1"/>
          <p:cNvSpPr/>
          <p:nvPr/>
        </p:nvSpPr>
        <p:spPr>
          <a:xfrm>
            <a:off x="226111" y="260648"/>
            <a:ext cx="8691803"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The </a:t>
            </a:r>
            <a:r>
              <a:rPr lang="sk-SK" sz="3000" b="1" u="sng"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right</a:t>
            </a:r>
            <a:r>
              <a:rPr lang="sk-SK" sz="30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to a </a:t>
            </a:r>
            <a:r>
              <a:rPr lang="sk-SK" sz="3000" b="1" u="sng"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judicial</a:t>
            </a:r>
            <a:r>
              <a:rPr lang="sk-SK" sz="30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and </a:t>
            </a:r>
            <a:r>
              <a:rPr lang="sk-SK" sz="3000" b="1" u="sng"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other</a:t>
            </a:r>
            <a:r>
              <a:rPr lang="sk-SK" sz="30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a:t>
            </a:r>
            <a:r>
              <a:rPr lang="sk-SK" sz="3000" b="1" u="sng"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protection</a:t>
            </a:r>
            <a:endParaRPr lang="en-US" sz="3000" b="1" u="sng"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77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 calcmode="lin" valueType="num">
                                      <p:cBhvr additive="base">
                                        <p:cTn id="3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4440</TotalTime>
  <Words>1621</Words>
  <Application>Microsoft Office PowerPoint</Application>
  <PresentationFormat>Prezentácia na obrazovke (4:3)</PresentationFormat>
  <Paragraphs>155</Paragraphs>
  <Slides>23</Slides>
  <Notes>0</Notes>
  <HiddenSlides>0</HiddenSlides>
  <MMClips>0</MMClips>
  <ScaleCrop>false</ScaleCrop>
  <HeadingPairs>
    <vt:vector size="4" baseType="variant">
      <vt:variant>
        <vt:lpstr>Motív</vt:lpstr>
      </vt:variant>
      <vt:variant>
        <vt:i4>1</vt:i4>
      </vt:variant>
      <vt:variant>
        <vt:lpstr>Nadpisy snímok</vt:lpstr>
      </vt:variant>
      <vt:variant>
        <vt:i4>23</vt:i4>
      </vt:variant>
    </vt:vector>
  </HeadingPairs>
  <TitlesOfParts>
    <vt:vector size="24" baseType="lpstr">
      <vt:lpstr>Motív Office</vt:lpstr>
      <vt:lpstr>Procedural Environmental Rights in the legislation of the Slovak Republic  - instruments enforcing the concept of the Right to a favourable Environment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Rozhodnutia správnych orgánov</dc:title>
  <dc:creator>KSP</dc:creator>
  <cp:lastModifiedBy>Michal</cp:lastModifiedBy>
  <cp:revision>95</cp:revision>
  <dcterms:created xsi:type="dcterms:W3CDTF">2013-03-01T09:39:48Z</dcterms:created>
  <dcterms:modified xsi:type="dcterms:W3CDTF">2016-09-13T03:38:39Z</dcterms:modified>
</cp:coreProperties>
</file>